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58" r:id="rId6"/>
    <p:sldId id="259" r:id="rId7"/>
    <p:sldId id="260" r:id="rId8"/>
    <p:sldId id="261" r:id="rId9"/>
    <p:sldId id="262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75FB1-0CE3-4737-B052-0A5675B774A2}" type="datetimeFigureOut">
              <a:rPr lang="sr-Latn-CS" smtClean="0"/>
              <a:pPr/>
              <a:t>31.5.2012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DBAB-3840-4FC3-A5A0-A38529E4E32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75FB1-0CE3-4737-B052-0A5675B774A2}" type="datetimeFigureOut">
              <a:rPr lang="sr-Latn-CS" smtClean="0"/>
              <a:pPr/>
              <a:t>31.5.2012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DBAB-3840-4FC3-A5A0-A38529E4E32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75FB1-0CE3-4737-B052-0A5675B774A2}" type="datetimeFigureOut">
              <a:rPr lang="sr-Latn-CS" smtClean="0"/>
              <a:pPr/>
              <a:t>31.5.2012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DBAB-3840-4FC3-A5A0-A38529E4E32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75FB1-0CE3-4737-B052-0A5675B774A2}" type="datetimeFigureOut">
              <a:rPr lang="sr-Latn-CS" smtClean="0"/>
              <a:pPr/>
              <a:t>31.5.2012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DBAB-3840-4FC3-A5A0-A38529E4E32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75FB1-0CE3-4737-B052-0A5675B774A2}" type="datetimeFigureOut">
              <a:rPr lang="sr-Latn-CS" smtClean="0"/>
              <a:pPr/>
              <a:t>31.5.2012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DBAB-3840-4FC3-A5A0-A38529E4E32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75FB1-0CE3-4737-B052-0A5675B774A2}" type="datetimeFigureOut">
              <a:rPr lang="sr-Latn-CS" smtClean="0"/>
              <a:pPr/>
              <a:t>31.5.2012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DBAB-3840-4FC3-A5A0-A38529E4E32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75FB1-0CE3-4737-B052-0A5675B774A2}" type="datetimeFigureOut">
              <a:rPr lang="sr-Latn-CS" smtClean="0"/>
              <a:pPr/>
              <a:t>31.5.2012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DBAB-3840-4FC3-A5A0-A38529E4E32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75FB1-0CE3-4737-B052-0A5675B774A2}" type="datetimeFigureOut">
              <a:rPr lang="sr-Latn-CS" smtClean="0"/>
              <a:pPr/>
              <a:t>31.5.2012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DBAB-3840-4FC3-A5A0-A38529E4E32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75FB1-0CE3-4737-B052-0A5675B774A2}" type="datetimeFigureOut">
              <a:rPr lang="sr-Latn-CS" smtClean="0"/>
              <a:pPr/>
              <a:t>31.5.2012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DBAB-3840-4FC3-A5A0-A38529E4E32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75FB1-0CE3-4737-B052-0A5675B774A2}" type="datetimeFigureOut">
              <a:rPr lang="sr-Latn-CS" smtClean="0"/>
              <a:pPr/>
              <a:t>31.5.2012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DBAB-3840-4FC3-A5A0-A38529E4E32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75FB1-0CE3-4737-B052-0A5675B774A2}" type="datetimeFigureOut">
              <a:rPr lang="sr-Latn-CS" smtClean="0"/>
              <a:pPr/>
              <a:t>31.5.2012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DBAB-3840-4FC3-A5A0-A38529E4E32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75FB1-0CE3-4737-B052-0A5675B774A2}" type="datetimeFigureOut">
              <a:rPr lang="sr-Latn-CS" smtClean="0"/>
              <a:pPr/>
              <a:t>31.5.2012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6DBAB-3840-4FC3-A5A0-A38529E4E321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hr-HR" sz="9600" dirty="0" smtClean="0">
                <a:solidFill>
                  <a:schemeClr val="bg1"/>
                </a:solidFill>
                <a:latin typeface="+mn-lt"/>
              </a:rPr>
              <a:t>Film</a:t>
            </a:r>
            <a:endParaRPr lang="hr-HR" sz="96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200928" cy="1752600"/>
          </a:xfrm>
        </p:spPr>
        <p:txBody>
          <a:bodyPr>
            <a:normAutofit fontScale="32500" lnSpcReduction="20000"/>
          </a:bodyPr>
          <a:lstStyle/>
          <a:p>
            <a:r>
              <a:rPr lang="hr-HR" dirty="0"/>
              <a:t> </a:t>
            </a:r>
            <a:r>
              <a:rPr lang="hr-HR" dirty="0" smtClean="0"/>
              <a:t>       </a:t>
            </a:r>
          </a:p>
          <a:p>
            <a:r>
              <a:rPr lang="hr-HR" dirty="0"/>
              <a:t> </a:t>
            </a:r>
            <a:r>
              <a:rPr lang="hr-HR" dirty="0" smtClean="0"/>
              <a:t>                              </a:t>
            </a:r>
          </a:p>
          <a:p>
            <a:r>
              <a:rPr lang="hr-HR" sz="8400" dirty="0">
                <a:solidFill>
                  <a:schemeClr val="bg1"/>
                </a:solidFill>
              </a:rPr>
              <a:t> </a:t>
            </a:r>
            <a:r>
              <a:rPr lang="hr-HR" sz="8400" dirty="0" smtClean="0">
                <a:solidFill>
                  <a:schemeClr val="bg1"/>
                </a:solidFill>
              </a:rPr>
              <a:t>                                 Izradila</a:t>
            </a:r>
            <a:r>
              <a:rPr lang="hr-HR" sz="8400" dirty="0" smtClean="0">
                <a:solidFill>
                  <a:schemeClr val="bg1"/>
                </a:solidFill>
              </a:rPr>
              <a:t>: Lucija </a:t>
            </a:r>
            <a:r>
              <a:rPr lang="hr-HR" sz="8400" dirty="0" smtClean="0">
                <a:solidFill>
                  <a:schemeClr val="bg1"/>
                </a:solidFill>
              </a:rPr>
              <a:t>Nedeljko</a:t>
            </a:r>
          </a:p>
          <a:p>
            <a:r>
              <a:rPr lang="hr-HR" sz="8400" dirty="0">
                <a:solidFill>
                  <a:schemeClr val="bg1"/>
                </a:solidFill>
              </a:rPr>
              <a:t> </a:t>
            </a:r>
            <a:r>
              <a:rPr lang="hr-HR" sz="8400" dirty="0" smtClean="0">
                <a:solidFill>
                  <a:schemeClr val="bg1"/>
                </a:solidFill>
              </a:rPr>
              <a:t>                      6.a </a:t>
            </a:r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 smtClean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10800000" flipV="1">
            <a:off x="571472" y="1214422"/>
            <a:ext cx="8229600" cy="500066"/>
          </a:xfrm>
        </p:spPr>
        <p:txBody>
          <a:bodyPr>
            <a:noAutofit/>
          </a:bodyPr>
          <a:lstStyle/>
          <a:p>
            <a:r>
              <a:rPr lang="hr-HR" sz="5000" dirty="0" smtClean="0">
                <a:solidFill>
                  <a:schemeClr val="bg1"/>
                </a:solidFill>
                <a:latin typeface="+mn-lt"/>
              </a:rPr>
              <a:t>Vrste filma prema njegovoj slo</a:t>
            </a:r>
            <a:r>
              <a:rPr lang="hr-HR" sz="3600" dirty="0" smtClean="0">
                <a:solidFill>
                  <a:schemeClr val="bg1"/>
                </a:solidFill>
                <a:latin typeface="+mn-lt"/>
              </a:rPr>
              <a:t>ž</a:t>
            </a:r>
            <a:r>
              <a:rPr lang="hr-HR" sz="5000" dirty="0" smtClean="0">
                <a:solidFill>
                  <a:schemeClr val="bg1"/>
                </a:solidFill>
                <a:latin typeface="+mn-lt"/>
              </a:rPr>
              <a:t>enosti</a:t>
            </a:r>
            <a:endParaRPr lang="hr-HR" sz="5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0034" y="2000240"/>
            <a:ext cx="8229600" cy="3911609"/>
          </a:xfrm>
        </p:spPr>
        <p:txBody>
          <a:bodyPr>
            <a:normAutofit fontScale="85000" lnSpcReduction="20000"/>
          </a:bodyPr>
          <a:lstStyle/>
          <a:p>
            <a:r>
              <a:rPr lang="hr-HR" sz="4400" dirty="0" smtClean="0">
                <a:solidFill>
                  <a:schemeClr val="bg1"/>
                </a:solidFill>
              </a:rPr>
              <a:t>Zbog njegove slo</a:t>
            </a:r>
            <a:r>
              <a:rPr lang="hr-HR" sz="2800" dirty="0" smtClean="0">
                <a:solidFill>
                  <a:schemeClr val="bg1"/>
                </a:solidFill>
              </a:rPr>
              <a:t>ž</a:t>
            </a:r>
            <a:r>
              <a:rPr lang="hr-HR" sz="4400" dirty="0" smtClean="0">
                <a:solidFill>
                  <a:schemeClr val="bg1"/>
                </a:solidFill>
              </a:rPr>
              <a:t>enosti film mo</a:t>
            </a:r>
            <a:r>
              <a:rPr lang="hr-HR" sz="2800" dirty="0" smtClean="0">
                <a:solidFill>
                  <a:schemeClr val="bg1"/>
                </a:solidFill>
              </a:rPr>
              <a:t>ž</a:t>
            </a:r>
            <a:r>
              <a:rPr lang="hr-HR" sz="4400" dirty="0" smtClean="0">
                <a:solidFill>
                  <a:schemeClr val="bg1"/>
                </a:solidFill>
              </a:rPr>
              <a:t>emo podijeliti na razli</a:t>
            </a:r>
            <a:r>
              <a:rPr lang="hr-HR" sz="2800" dirty="0" smtClean="0">
                <a:solidFill>
                  <a:schemeClr val="bg1"/>
                </a:solidFill>
              </a:rPr>
              <a:t>č</a:t>
            </a:r>
            <a:r>
              <a:rPr lang="hr-HR" sz="4400" dirty="0" smtClean="0">
                <a:solidFill>
                  <a:schemeClr val="bg1"/>
                </a:solidFill>
              </a:rPr>
              <a:t>ite vrste</a:t>
            </a:r>
            <a:r>
              <a:rPr lang="hr-HR" sz="4400" dirty="0" smtClean="0">
                <a:solidFill>
                  <a:schemeClr val="bg1"/>
                </a:solidFill>
              </a:rPr>
              <a:t>:   1)Prema </a:t>
            </a:r>
            <a:r>
              <a:rPr lang="hr-HR" sz="4400" dirty="0" smtClean="0">
                <a:solidFill>
                  <a:schemeClr val="bg1"/>
                </a:solidFill>
              </a:rPr>
              <a:t>namjeni</a:t>
            </a:r>
          </a:p>
          <a:p>
            <a:pPr>
              <a:buNone/>
            </a:pPr>
            <a:r>
              <a:rPr lang="hr-HR" sz="4400" dirty="0" smtClean="0">
                <a:solidFill>
                  <a:schemeClr val="bg1"/>
                </a:solidFill>
              </a:rPr>
              <a:t>                     2)Prema uporabi zvuka</a:t>
            </a:r>
          </a:p>
          <a:p>
            <a:pPr>
              <a:buNone/>
            </a:pPr>
            <a:r>
              <a:rPr lang="hr-HR" sz="4400" dirty="0" smtClean="0">
                <a:solidFill>
                  <a:schemeClr val="bg1"/>
                </a:solidFill>
              </a:rPr>
              <a:t>                     3)Prema boji</a:t>
            </a:r>
          </a:p>
          <a:p>
            <a:pPr>
              <a:buNone/>
            </a:pPr>
            <a:r>
              <a:rPr lang="hr-HR" sz="4400" dirty="0" smtClean="0">
                <a:solidFill>
                  <a:schemeClr val="bg1"/>
                </a:solidFill>
              </a:rPr>
              <a:t>                     4)Prema trajanju filma</a:t>
            </a:r>
          </a:p>
          <a:p>
            <a:pPr>
              <a:buNone/>
            </a:pPr>
            <a:r>
              <a:rPr lang="hr-HR" sz="4400" dirty="0" smtClean="0">
                <a:solidFill>
                  <a:schemeClr val="bg1"/>
                </a:solidFill>
              </a:rPr>
              <a:t>                     5)Prema srodnosti s drugim </a:t>
            </a:r>
          </a:p>
          <a:p>
            <a:pPr>
              <a:buNone/>
            </a:pPr>
            <a:r>
              <a:rPr lang="hr-HR" sz="4400" dirty="0" smtClean="0">
                <a:solidFill>
                  <a:schemeClr val="bg1"/>
                </a:solidFill>
              </a:rPr>
              <a:t>                       umjetnostima                    </a:t>
            </a:r>
            <a:endParaRPr lang="hr-HR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-214346" y="785794"/>
            <a:ext cx="9501254" cy="2000264"/>
          </a:xfrm>
        </p:spPr>
        <p:txBody>
          <a:bodyPr>
            <a:noAutofit/>
          </a:bodyPr>
          <a:lstStyle/>
          <a:p>
            <a:r>
              <a:rPr lang="hr-HR" sz="6400" dirty="0" smtClean="0">
                <a:solidFill>
                  <a:schemeClr val="bg1"/>
                </a:solidFill>
                <a:latin typeface="+mn-lt"/>
              </a:rPr>
              <a:t>1</a:t>
            </a:r>
            <a:r>
              <a:rPr lang="hr-HR" sz="6400" dirty="0" smtClean="0">
                <a:solidFill>
                  <a:schemeClr val="bg1"/>
                </a:solidFill>
                <a:latin typeface="+mn-lt"/>
              </a:rPr>
              <a:t>. Prema </a:t>
            </a:r>
            <a:r>
              <a:rPr lang="hr-HR" sz="6400" dirty="0" smtClean="0">
                <a:solidFill>
                  <a:schemeClr val="bg1"/>
                </a:solidFill>
                <a:latin typeface="+mn-lt"/>
              </a:rPr>
              <a:t>namjeni film se </a:t>
            </a:r>
            <a:r>
              <a:rPr lang="hr-HR" sz="6400" dirty="0" smtClean="0">
                <a:solidFill>
                  <a:schemeClr val="bg1"/>
                </a:solidFill>
                <a:latin typeface="+mn-lt"/>
              </a:rPr>
              <a:t>dijeli na:</a:t>
            </a:r>
            <a:endParaRPr lang="hr-HR" sz="6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071670" y="2928934"/>
            <a:ext cx="6615130" cy="3197229"/>
          </a:xfrm>
        </p:spPr>
        <p:txBody>
          <a:bodyPr>
            <a:normAutofit/>
          </a:bodyPr>
          <a:lstStyle/>
          <a:p>
            <a:r>
              <a:rPr lang="hr-HR" sz="4400" dirty="0" smtClean="0">
                <a:solidFill>
                  <a:schemeClr val="bg1"/>
                </a:solidFill>
              </a:rPr>
              <a:t>Nastavni</a:t>
            </a:r>
          </a:p>
          <a:p>
            <a:r>
              <a:rPr lang="hr-HR" sz="4400" dirty="0" smtClean="0">
                <a:solidFill>
                  <a:schemeClr val="bg1"/>
                </a:solidFill>
              </a:rPr>
              <a:t>Promid</a:t>
            </a:r>
            <a:r>
              <a:rPr lang="hr-HR" dirty="0" smtClean="0">
                <a:solidFill>
                  <a:schemeClr val="bg1"/>
                </a:solidFill>
              </a:rPr>
              <a:t>ž</a:t>
            </a:r>
            <a:r>
              <a:rPr lang="hr-HR" sz="4400" dirty="0" smtClean="0">
                <a:solidFill>
                  <a:schemeClr val="bg1"/>
                </a:solidFill>
              </a:rPr>
              <a:t>beni </a:t>
            </a:r>
          </a:p>
          <a:p>
            <a:r>
              <a:rPr lang="hr-HR" sz="4400" dirty="0" smtClean="0">
                <a:solidFill>
                  <a:schemeClr val="bg1"/>
                </a:solidFill>
              </a:rPr>
              <a:t>Zabavni	</a:t>
            </a:r>
            <a:endParaRPr lang="hr-HR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229600" cy="1143000"/>
          </a:xfrm>
        </p:spPr>
        <p:txBody>
          <a:bodyPr>
            <a:noAutofit/>
          </a:bodyPr>
          <a:lstStyle/>
          <a:p>
            <a:r>
              <a:rPr lang="hr-HR" sz="6400" dirty="0" smtClean="0">
                <a:solidFill>
                  <a:schemeClr val="bg1"/>
                </a:solidFill>
                <a:latin typeface="+mn-lt"/>
              </a:rPr>
              <a:t>2</a:t>
            </a:r>
            <a:r>
              <a:rPr lang="hr-HR" sz="6400" dirty="0" smtClean="0">
                <a:solidFill>
                  <a:schemeClr val="bg1"/>
                </a:solidFill>
                <a:latin typeface="+mn-lt"/>
              </a:rPr>
              <a:t>. Prema </a:t>
            </a:r>
            <a:r>
              <a:rPr lang="hr-HR" sz="6400" dirty="0" smtClean="0">
                <a:solidFill>
                  <a:schemeClr val="bg1"/>
                </a:solidFill>
                <a:latin typeface="+mn-lt"/>
              </a:rPr>
              <a:t>uporabi zvuka film se </a:t>
            </a:r>
            <a:r>
              <a:rPr lang="hr-HR" sz="6400" dirty="0" smtClean="0">
                <a:solidFill>
                  <a:schemeClr val="bg1"/>
                </a:solidFill>
                <a:latin typeface="+mn-lt"/>
              </a:rPr>
              <a:t>dijeli na:</a:t>
            </a:r>
            <a:endParaRPr lang="hr-HR" sz="6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697295"/>
          </a:xfrm>
        </p:spPr>
        <p:txBody>
          <a:bodyPr>
            <a:normAutofit/>
          </a:bodyPr>
          <a:lstStyle/>
          <a:p>
            <a:r>
              <a:rPr lang="hr-HR" sz="4400" dirty="0" smtClean="0">
                <a:solidFill>
                  <a:schemeClr val="bg1"/>
                </a:solidFill>
              </a:rPr>
              <a:t>Nijemi film</a:t>
            </a:r>
          </a:p>
          <a:p>
            <a:r>
              <a:rPr lang="hr-HR" sz="4400" dirty="0" smtClean="0">
                <a:solidFill>
                  <a:schemeClr val="bg1"/>
                </a:solidFill>
              </a:rPr>
              <a:t>Zvu</a:t>
            </a:r>
            <a:r>
              <a:rPr lang="hr-HR" dirty="0" smtClean="0">
                <a:solidFill>
                  <a:schemeClr val="bg1"/>
                </a:solidFill>
              </a:rPr>
              <a:t>č</a:t>
            </a:r>
            <a:r>
              <a:rPr lang="hr-HR" sz="4400" dirty="0" smtClean="0">
                <a:solidFill>
                  <a:schemeClr val="bg1"/>
                </a:solidFill>
              </a:rPr>
              <a:t>ni</a:t>
            </a:r>
          </a:p>
          <a:p>
            <a:pPr>
              <a:buNone/>
            </a:pPr>
            <a:endParaRPr lang="hr-HR" sz="4400" dirty="0">
              <a:solidFill>
                <a:schemeClr val="bg1"/>
              </a:solidFill>
            </a:endParaRPr>
          </a:p>
        </p:txBody>
      </p:sp>
      <p:pic>
        <p:nvPicPr>
          <p:cNvPr id="4" name="Slika 3" descr="images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0694" y="2428868"/>
            <a:ext cx="2143125" cy="21431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Slika 4" descr="images (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8860" y="3929066"/>
            <a:ext cx="2400300" cy="1905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785794"/>
            <a:ext cx="8515320" cy="1143000"/>
          </a:xfrm>
        </p:spPr>
        <p:txBody>
          <a:bodyPr>
            <a:noAutofit/>
          </a:bodyPr>
          <a:lstStyle/>
          <a:p>
            <a:r>
              <a:rPr lang="hr-HR" sz="6400" dirty="0" smtClean="0">
                <a:solidFill>
                  <a:schemeClr val="bg1"/>
                </a:solidFill>
                <a:latin typeface="+mn-lt"/>
              </a:rPr>
              <a:t>3. Prema boji film se </a:t>
            </a:r>
            <a:r>
              <a:rPr lang="hr-HR" sz="6400" dirty="0" smtClean="0">
                <a:solidFill>
                  <a:schemeClr val="bg1"/>
                </a:solidFill>
                <a:latin typeface="+mn-lt"/>
              </a:rPr>
              <a:t>dijeli na:</a:t>
            </a:r>
            <a:endParaRPr lang="hr-HR" sz="6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>
            <a:normAutofit/>
          </a:bodyPr>
          <a:lstStyle/>
          <a:p>
            <a:r>
              <a:rPr lang="hr-HR" sz="4400" dirty="0" smtClean="0">
                <a:solidFill>
                  <a:schemeClr val="bg1"/>
                </a:solidFill>
              </a:rPr>
              <a:t>Crno bijeli film</a:t>
            </a:r>
          </a:p>
          <a:p>
            <a:r>
              <a:rPr lang="hr-HR" sz="4400" dirty="0" smtClean="0">
                <a:solidFill>
                  <a:schemeClr val="bg1"/>
                </a:solidFill>
              </a:rPr>
              <a:t>Film u boji</a:t>
            </a:r>
            <a:endParaRPr lang="hr-HR" sz="4400" dirty="0">
              <a:solidFill>
                <a:schemeClr val="bg1"/>
              </a:solidFill>
            </a:endParaRPr>
          </a:p>
        </p:txBody>
      </p:sp>
      <p:pic>
        <p:nvPicPr>
          <p:cNvPr id="4" name="Slika 3" descr="images (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49193">
            <a:off x="2332369" y="3508498"/>
            <a:ext cx="1690474" cy="240982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Slika 4" descr="images (4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4876" y="2428868"/>
            <a:ext cx="2581275" cy="177165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1214422"/>
            <a:ext cx="9144000" cy="357190"/>
          </a:xfrm>
        </p:spPr>
        <p:txBody>
          <a:bodyPr>
            <a:noAutofit/>
          </a:bodyPr>
          <a:lstStyle/>
          <a:p>
            <a:r>
              <a:rPr lang="hr-HR" sz="6400" dirty="0" smtClean="0">
                <a:solidFill>
                  <a:schemeClr val="bg1"/>
                </a:solidFill>
                <a:latin typeface="+mn-lt"/>
              </a:rPr>
              <a:t>4</a:t>
            </a:r>
            <a:r>
              <a:rPr lang="hr-HR" sz="6400" dirty="0" smtClean="0">
                <a:solidFill>
                  <a:schemeClr val="bg1"/>
                </a:solidFill>
                <a:latin typeface="+mn-lt"/>
              </a:rPr>
              <a:t>. Prema </a:t>
            </a:r>
            <a:r>
              <a:rPr lang="hr-HR" sz="6400" dirty="0" smtClean="0">
                <a:solidFill>
                  <a:schemeClr val="bg1"/>
                </a:solidFill>
                <a:latin typeface="+mn-lt"/>
              </a:rPr>
              <a:t>trajanju film se </a:t>
            </a:r>
            <a:r>
              <a:rPr lang="hr-HR" sz="6400" dirty="0" smtClean="0">
                <a:solidFill>
                  <a:schemeClr val="bg1"/>
                </a:solidFill>
                <a:latin typeface="+mn-lt"/>
              </a:rPr>
              <a:t>dijeli na:</a:t>
            </a:r>
            <a:endParaRPr lang="hr-HR" sz="6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71538" y="2500306"/>
            <a:ext cx="8229600" cy="3625857"/>
          </a:xfrm>
        </p:spPr>
        <p:txBody>
          <a:bodyPr>
            <a:normAutofit/>
          </a:bodyPr>
          <a:lstStyle/>
          <a:p>
            <a:r>
              <a:rPr lang="hr-HR" sz="4400" dirty="0" smtClean="0">
                <a:solidFill>
                  <a:schemeClr val="bg1"/>
                </a:solidFill>
              </a:rPr>
              <a:t>Kratkometra</a:t>
            </a:r>
            <a:r>
              <a:rPr lang="hr-HR" dirty="0" smtClean="0">
                <a:solidFill>
                  <a:schemeClr val="bg1"/>
                </a:solidFill>
              </a:rPr>
              <a:t>ž</a:t>
            </a:r>
            <a:r>
              <a:rPr lang="hr-HR" sz="4400" dirty="0" smtClean="0">
                <a:solidFill>
                  <a:schemeClr val="bg1"/>
                </a:solidFill>
              </a:rPr>
              <a:t>ni(do </a:t>
            </a:r>
            <a:r>
              <a:rPr lang="hr-HR" sz="4400" dirty="0" smtClean="0">
                <a:solidFill>
                  <a:schemeClr val="bg1"/>
                </a:solidFill>
              </a:rPr>
              <a:t>pola sata)</a:t>
            </a:r>
          </a:p>
          <a:p>
            <a:r>
              <a:rPr lang="hr-HR" sz="4400" dirty="0" err="1" smtClean="0">
                <a:solidFill>
                  <a:schemeClr val="bg1"/>
                </a:solidFill>
              </a:rPr>
              <a:t>Srednjometra</a:t>
            </a:r>
            <a:r>
              <a:rPr lang="hr-HR" dirty="0" err="1" smtClean="0">
                <a:solidFill>
                  <a:schemeClr val="bg1"/>
                </a:solidFill>
              </a:rPr>
              <a:t>ž</a:t>
            </a:r>
            <a:r>
              <a:rPr lang="hr-HR" sz="4400" dirty="0" err="1" smtClean="0">
                <a:solidFill>
                  <a:schemeClr val="bg1"/>
                </a:solidFill>
              </a:rPr>
              <a:t>ni</a:t>
            </a:r>
            <a:r>
              <a:rPr lang="hr-HR" sz="4400" dirty="0" smtClean="0">
                <a:solidFill>
                  <a:schemeClr val="bg1"/>
                </a:solidFill>
              </a:rPr>
              <a:t>(do </a:t>
            </a:r>
            <a:r>
              <a:rPr lang="hr-HR" sz="4400" dirty="0" smtClean="0">
                <a:solidFill>
                  <a:schemeClr val="bg1"/>
                </a:solidFill>
              </a:rPr>
              <a:t>jednog sata)</a:t>
            </a:r>
          </a:p>
          <a:p>
            <a:r>
              <a:rPr lang="hr-HR" sz="4400" dirty="0" smtClean="0">
                <a:solidFill>
                  <a:schemeClr val="bg1"/>
                </a:solidFill>
              </a:rPr>
              <a:t>Dugometra</a:t>
            </a:r>
            <a:r>
              <a:rPr lang="hr-HR" dirty="0" smtClean="0">
                <a:solidFill>
                  <a:schemeClr val="bg1"/>
                </a:solidFill>
              </a:rPr>
              <a:t>ž</a:t>
            </a:r>
            <a:r>
              <a:rPr lang="hr-HR" sz="4400" dirty="0" smtClean="0">
                <a:solidFill>
                  <a:schemeClr val="bg1"/>
                </a:solidFill>
              </a:rPr>
              <a:t>ni(du</a:t>
            </a:r>
            <a:r>
              <a:rPr lang="hr-HR" dirty="0" smtClean="0">
                <a:solidFill>
                  <a:schemeClr val="bg1"/>
                </a:solidFill>
              </a:rPr>
              <a:t>ž</a:t>
            </a:r>
            <a:r>
              <a:rPr lang="hr-HR" sz="4400" dirty="0" smtClean="0">
                <a:solidFill>
                  <a:schemeClr val="bg1"/>
                </a:solidFill>
              </a:rPr>
              <a:t>e </a:t>
            </a:r>
            <a:r>
              <a:rPr lang="hr-HR" sz="4400" dirty="0" smtClean="0">
                <a:solidFill>
                  <a:schemeClr val="bg1"/>
                </a:solidFill>
              </a:rPr>
              <a:t>od jednog sata)</a:t>
            </a:r>
            <a:endParaRPr lang="hr-HR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1000108"/>
            <a:ext cx="9144000" cy="571504"/>
          </a:xfrm>
        </p:spPr>
        <p:txBody>
          <a:bodyPr>
            <a:noAutofit/>
          </a:bodyPr>
          <a:lstStyle/>
          <a:p>
            <a:r>
              <a:rPr lang="hr-HR" sz="6400" dirty="0" smtClean="0">
                <a:solidFill>
                  <a:schemeClr val="bg1"/>
                </a:solidFill>
                <a:latin typeface="+mn-lt"/>
              </a:rPr>
              <a:t>5</a:t>
            </a:r>
            <a:r>
              <a:rPr lang="hr-HR" sz="6400" dirty="0" smtClean="0">
                <a:solidFill>
                  <a:schemeClr val="bg1"/>
                </a:solidFill>
                <a:latin typeface="+mn-lt"/>
              </a:rPr>
              <a:t>. Prema </a:t>
            </a:r>
            <a:r>
              <a:rPr lang="hr-HR" sz="6400" dirty="0" smtClean="0">
                <a:solidFill>
                  <a:schemeClr val="bg1"/>
                </a:solidFill>
                <a:latin typeface="+mn-lt"/>
              </a:rPr>
              <a:t>srodnosti s drugim umjetnostima film </a:t>
            </a:r>
            <a:r>
              <a:rPr lang="hr-HR" sz="6400" dirty="0" smtClean="0">
                <a:solidFill>
                  <a:schemeClr val="bg1"/>
                </a:solidFill>
                <a:latin typeface="+mn-lt"/>
              </a:rPr>
              <a:t>se dijeli na:</a:t>
            </a:r>
            <a:endParaRPr lang="hr-HR" sz="6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625857"/>
          </a:xfrm>
        </p:spPr>
        <p:txBody>
          <a:bodyPr>
            <a:normAutofit/>
          </a:bodyPr>
          <a:lstStyle/>
          <a:p>
            <a:r>
              <a:rPr lang="hr-HR" sz="4400" dirty="0" smtClean="0">
                <a:solidFill>
                  <a:schemeClr val="bg1"/>
                </a:solidFill>
              </a:rPr>
              <a:t>Filmska bajka</a:t>
            </a:r>
          </a:p>
          <a:p>
            <a:r>
              <a:rPr lang="hr-HR" sz="4400" dirty="0" smtClean="0">
                <a:solidFill>
                  <a:schemeClr val="bg1"/>
                </a:solidFill>
              </a:rPr>
              <a:t>Filmska opera</a:t>
            </a:r>
          </a:p>
          <a:p>
            <a:r>
              <a:rPr lang="hr-HR" sz="4400" dirty="0" smtClean="0">
                <a:solidFill>
                  <a:schemeClr val="bg1"/>
                </a:solidFill>
              </a:rPr>
              <a:t>Filmska revija</a:t>
            </a:r>
          </a:p>
          <a:p>
            <a:r>
              <a:rPr lang="hr-HR" sz="4400" dirty="0" smtClean="0">
                <a:solidFill>
                  <a:schemeClr val="bg1"/>
                </a:solidFill>
              </a:rPr>
              <a:t>Mjuzikl</a:t>
            </a:r>
            <a:endParaRPr lang="hr-HR" sz="4400" dirty="0">
              <a:solidFill>
                <a:schemeClr val="bg1"/>
              </a:solidFill>
            </a:endParaRPr>
          </a:p>
        </p:txBody>
      </p:sp>
      <p:pic>
        <p:nvPicPr>
          <p:cNvPr id="4" name="Slika 3" descr="filmska_revij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32792">
            <a:off x="3929058" y="2714620"/>
            <a:ext cx="4000528" cy="3200422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4282" y="2714620"/>
            <a:ext cx="8229600" cy="1143000"/>
          </a:xfrm>
        </p:spPr>
        <p:txBody>
          <a:bodyPr>
            <a:noAutofit/>
          </a:bodyPr>
          <a:lstStyle/>
          <a:p>
            <a:r>
              <a:rPr lang="hr-HR" sz="9600" dirty="0" err="1" smtClean="0">
                <a:solidFill>
                  <a:schemeClr val="bg1"/>
                </a:solidFill>
                <a:latin typeface="+mn-lt"/>
              </a:rPr>
              <a:t>The</a:t>
            </a:r>
            <a:r>
              <a:rPr lang="hr-HR" sz="96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hr-HR" sz="9600" dirty="0" err="1" smtClean="0">
                <a:solidFill>
                  <a:schemeClr val="bg1"/>
                </a:solidFill>
                <a:latin typeface="+mn-lt"/>
              </a:rPr>
              <a:t>end</a:t>
            </a:r>
            <a:endParaRPr lang="hr-HR" sz="96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2844" y="500042"/>
            <a:ext cx="8229600" cy="1571636"/>
          </a:xfrm>
        </p:spPr>
        <p:txBody>
          <a:bodyPr>
            <a:noAutofit/>
          </a:bodyPr>
          <a:lstStyle/>
          <a:p>
            <a:r>
              <a:rPr lang="hr-HR" sz="8000" dirty="0" smtClean="0">
                <a:solidFill>
                  <a:schemeClr val="bg1"/>
                </a:solidFill>
                <a:latin typeface="+mn-lt"/>
              </a:rPr>
              <a:t>Što je film?</a:t>
            </a:r>
            <a:endParaRPr lang="hr-HR" sz="8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4400" dirty="0" smtClean="0">
                <a:solidFill>
                  <a:schemeClr val="bg1"/>
                </a:solidFill>
              </a:rPr>
              <a:t>Film je industrija </a:t>
            </a:r>
            <a:r>
              <a:rPr lang="hr-HR" sz="4400" dirty="0" smtClean="0">
                <a:solidFill>
                  <a:schemeClr val="bg1"/>
                </a:solidFill>
              </a:rPr>
              <a:t>zabave(</a:t>
            </a:r>
            <a:r>
              <a:rPr lang="hr-HR" sz="4400" dirty="0" err="1" smtClean="0">
                <a:solidFill>
                  <a:schemeClr val="bg1"/>
                </a:solidFill>
              </a:rPr>
              <a:t>H</a:t>
            </a:r>
            <a:r>
              <a:rPr lang="hr-HR" sz="4400" dirty="0" err="1" smtClean="0">
                <a:solidFill>
                  <a:schemeClr val="bg1"/>
                </a:solidFill>
              </a:rPr>
              <a:t>ollywood</a:t>
            </a:r>
            <a:r>
              <a:rPr lang="hr-HR" sz="4400" dirty="0" smtClean="0">
                <a:solidFill>
                  <a:schemeClr val="bg1"/>
                </a:solidFill>
              </a:rPr>
              <a:t>),umjetnost </a:t>
            </a:r>
            <a:r>
              <a:rPr lang="hr-HR" dirty="0">
                <a:solidFill>
                  <a:schemeClr val="bg1"/>
                </a:solidFill>
              </a:rPr>
              <a:t>č</a:t>
            </a:r>
            <a:r>
              <a:rPr lang="hr-HR" sz="4400" dirty="0" smtClean="0">
                <a:solidFill>
                  <a:schemeClr val="bg1"/>
                </a:solidFill>
              </a:rPr>
              <a:t>ije je temeljno izra</a:t>
            </a:r>
            <a:r>
              <a:rPr lang="hr-HR" dirty="0" smtClean="0">
                <a:solidFill>
                  <a:schemeClr val="bg1"/>
                </a:solidFill>
              </a:rPr>
              <a:t>ž</a:t>
            </a:r>
            <a:r>
              <a:rPr lang="hr-HR" sz="4400" dirty="0" smtClean="0">
                <a:solidFill>
                  <a:schemeClr val="bg1"/>
                </a:solidFill>
              </a:rPr>
              <a:t>ajno sredstvo ozvu</a:t>
            </a:r>
            <a:r>
              <a:rPr lang="hr-HR" dirty="0" smtClean="0">
                <a:solidFill>
                  <a:schemeClr val="bg1"/>
                </a:solidFill>
              </a:rPr>
              <a:t>č</a:t>
            </a:r>
            <a:r>
              <a:rPr lang="hr-HR" sz="4400" dirty="0" smtClean="0">
                <a:solidFill>
                  <a:schemeClr val="bg1"/>
                </a:solidFill>
              </a:rPr>
              <a:t>ena ili neozvu</a:t>
            </a:r>
            <a:r>
              <a:rPr lang="hr-HR" dirty="0" smtClean="0">
                <a:solidFill>
                  <a:schemeClr val="bg1"/>
                </a:solidFill>
              </a:rPr>
              <a:t>č</a:t>
            </a:r>
            <a:r>
              <a:rPr lang="hr-HR" sz="4400" dirty="0" smtClean="0">
                <a:solidFill>
                  <a:schemeClr val="bg1"/>
                </a:solidFill>
              </a:rPr>
              <a:t>ena slika u pokretu.</a:t>
            </a:r>
          </a:p>
          <a:p>
            <a:pPr>
              <a:buNone/>
            </a:pPr>
            <a:endParaRPr lang="hr-HR" sz="4400" dirty="0" smtClean="0">
              <a:solidFill>
                <a:schemeClr val="bg1"/>
              </a:solidFill>
            </a:endParaRPr>
          </a:p>
        </p:txBody>
      </p:sp>
      <p:pic>
        <p:nvPicPr>
          <p:cNvPr id="4" name="Slika 3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12" y="3214686"/>
            <a:ext cx="2200275" cy="2076450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>
            <a:noAutofit/>
          </a:bodyPr>
          <a:lstStyle/>
          <a:p>
            <a:r>
              <a:rPr lang="hr-HR" sz="8000" dirty="0" smtClean="0">
                <a:solidFill>
                  <a:schemeClr val="bg1"/>
                </a:solidFill>
                <a:latin typeface="+mn-lt"/>
              </a:rPr>
              <a:t>Prvi filmovi</a:t>
            </a:r>
            <a:endParaRPr lang="hr-HR" sz="8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4400" dirty="0" smtClean="0">
                <a:solidFill>
                  <a:schemeClr val="bg1"/>
                </a:solidFill>
              </a:rPr>
              <a:t>Prvi film prikazan je 28.12.1895. u Parizu-Bra</a:t>
            </a:r>
            <a:r>
              <a:rPr lang="hr-HR" dirty="0" smtClean="0">
                <a:solidFill>
                  <a:schemeClr val="bg1"/>
                </a:solidFill>
              </a:rPr>
              <a:t>ć</a:t>
            </a:r>
            <a:r>
              <a:rPr lang="hr-HR" sz="4400" dirty="0" smtClean="0">
                <a:solidFill>
                  <a:schemeClr val="bg1"/>
                </a:solidFill>
              </a:rPr>
              <a:t>a </a:t>
            </a:r>
            <a:r>
              <a:rPr lang="hr-HR" sz="4400" dirty="0" err="1" smtClean="0">
                <a:solidFill>
                  <a:schemeClr val="bg1"/>
                </a:solidFill>
              </a:rPr>
              <a:t>Lumiere</a:t>
            </a:r>
            <a:r>
              <a:rPr lang="hr-HR" sz="4400" dirty="0" smtClean="0">
                <a:solidFill>
                  <a:schemeClr val="bg1"/>
                </a:solidFill>
              </a:rPr>
              <a:t> “Izlazak radnika iz tvornice”</a:t>
            </a:r>
          </a:p>
          <a:p>
            <a:r>
              <a:rPr lang="hr-HR" sz="4400" dirty="0" smtClean="0">
                <a:solidFill>
                  <a:schemeClr val="bg1"/>
                </a:solidFill>
              </a:rPr>
              <a:t>Prvi zvu</a:t>
            </a:r>
            <a:r>
              <a:rPr lang="hr-HR" dirty="0" smtClean="0">
                <a:solidFill>
                  <a:schemeClr val="bg1"/>
                </a:solidFill>
              </a:rPr>
              <a:t>č</a:t>
            </a:r>
            <a:r>
              <a:rPr lang="hr-HR" sz="4400" dirty="0" smtClean="0">
                <a:solidFill>
                  <a:schemeClr val="bg1"/>
                </a:solidFill>
              </a:rPr>
              <a:t>ni film-1927. “Pjeva</a:t>
            </a:r>
            <a:r>
              <a:rPr lang="hr-HR" dirty="0" smtClean="0">
                <a:solidFill>
                  <a:schemeClr val="bg1"/>
                </a:solidFill>
              </a:rPr>
              <a:t>č</a:t>
            </a:r>
            <a:r>
              <a:rPr lang="hr-HR" sz="4400" dirty="0" smtClean="0">
                <a:solidFill>
                  <a:schemeClr val="bg1"/>
                </a:solidFill>
              </a:rPr>
              <a:t> </a:t>
            </a:r>
            <a:r>
              <a:rPr lang="hr-HR" sz="4400" dirty="0" err="1" smtClean="0">
                <a:solidFill>
                  <a:schemeClr val="bg1"/>
                </a:solidFill>
              </a:rPr>
              <a:t>jazza</a:t>
            </a:r>
            <a:r>
              <a:rPr lang="hr-HR" sz="4400" dirty="0" smtClean="0">
                <a:solidFill>
                  <a:schemeClr val="bg1"/>
                </a:solidFill>
              </a:rPr>
              <a:t>”</a:t>
            </a:r>
          </a:p>
          <a:p>
            <a:r>
              <a:rPr lang="hr-HR" sz="4400" dirty="0" smtClean="0">
                <a:solidFill>
                  <a:schemeClr val="bg1"/>
                </a:solidFill>
              </a:rPr>
              <a:t>Prvi film u boji-Disney-ev crti</a:t>
            </a:r>
            <a:r>
              <a:rPr lang="hr-HR" dirty="0" smtClean="0">
                <a:solidFill>
                  <a:schemeClr val="bg1"/>
                </a:solidFill>
              </a:rPr>
              <a:t>ć</a:t>
            </a:r>
            <a:r>
              <a:rPr lang="hr-HR" sz="4400" dirty="0" smtClean="0">
                <a:solidFill>
                  <a:schemeClr val="bg1"/>
                </a:solidFill>
              </a:rPr>
              <a:t> “Cvije</a:t>
            </a:r>
            <a:r>
              <a:rPr lang="hr-HR" dirty="0" smtClean="0">
                <a:solidFill>
                  <a:schemeClr val="bg1"/>
                </a:solidFill>
              </a:rPr>
              <a:t>ć</a:t>
            </a:r>
            <a:r>
              <a:rPr lang="hr-HR" sz="4400" dirty="0" smtClean="0">
                <a:solidFill>
                  <a:schemeClr val="bg1"/>
                </a:solidFill>
              </a:rPr>
              <a:t>e i drve</a:t>
            </a:r>
            <a:r>
              <a:rPr lang="hr-HR" dirty="0" smtClean="0">
                <a:solidFill>
                  <a:schemeClr val="bg1"/>
                </a:solidFill>
              </a:rPr>
              <a:t>ć</a:t>
            </a:r>
            <a:r>
              <a:rPr lang="hr-HR" sz="4400" dirty="0" smtClean="0">
                <a:solidFill>
                  <a:schemeClr val="bg1"/>
                </a:solidFill>
              </a:rPr>
              <a:t>e”-</a:t>
            </a:r>
            <a:r>
              <a:rPr lang="hr-HR" sz="4400" dirty="0" err="1" smtClean="0">
                <a:solidFill>
                  <a:schemeClr val="bg1"/>
                </a:solidFill>
              </a:rPr>
              <a:t>1932</a:t>
            </a:r>
            <a:r>
              <a:rPr lang="hr-HR" sz="4400" dirty="0" smtClean="0">
                <a:solidFill>
                  <a:schemeClr val="bg1"/>
                </a:solidFill>
              </a:rPr>
              <a:t>.</a:t>
            </a:r>
            <a:endParaRPr lang="hr-HR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Autofit/>
          </a:bodyPr>
          <a:lstStyle/>
          <a:p>
            <a:r>
              <a:rPr lang="hr-HR" sz="8000" dirty="0" smtClean="0">
                <a:solidFill>
                  <a:schemeClr val="bg1"/>
                </a:solidFill>
                <a:latin typeface="+mn-lt"/>
              </a:rPr>
              <a:t>Po</a:t>
            </a:r>
            <a:r>
              <a:rPr lang="hr-HR" sz="5400" dirty="0" smtClean="0">
                <a:solidFill>
                  <a:schemeClr val="bg1"/>
                </a:solidFill>
                <a:latin typeface="+mn-lt"/>
              </a:rPr>
              <a:t>č</a:t>
            </a:r>
            <a:r>
              <a:rPr lang="hr-HR" sz="8000" dirty="0" smtClean="0">
                <a:solidFill>
                  <a:schemeClr val="bg1"/>
                </a:solidFill>
                <a:latin typeface="+mn-lt"/>
              </a:rPr>
              <a:t>etci filma</a:t>
            </a:r>
            <a:endParaRPr lang="hr-HR" sz="8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4400" dirty="0" smtClean="0">
                <a:solidFill>
                  <a:schemeClr val="bg1"/>
                </a:solidFill>
              </a:rPr>
              <a:t>Pojava filma temelji se na tromosti oka</a:t>
            </a:r>
            <a:r>
              <a:rPr lang="hr-HR" sz="4400" dirty="0" smtClean="0">
                <a:solidFill>
                  <a:schemeClr val="bg1"/>
                </a:solidFill>
              </a:rPr>
              <a:t>, ljudsko </a:t>
            </a:r>
            <a:r>
              <a:rPr lang="hr-HR" sz="4400" dirty="0" smtClean="0">
                <a:solidFill>
                  <a:schemeClr val="bg1"/>
                </a:solidFill>
              </a:rPr>
              <a:t>oko i mozak vide pojedina</a:t>
            </a:r>
            <a:r>
              <a:rPr lang="hr-HR" dirty="0" smtClean="0">
                <a:solidFill>
                  <a:schemeClr val="bg1"/>
                </a:solidFill>
              </a:rPr>
              <a:t>č</a:t>
            </a:r>
            <a:r>
              <a:rPr lang="hr-HR" sz="4400" dirty="0" smtClean="0">
                <a:solidFill>
                  <a:schemeClr val="bg1"/>
                </a:solidFill>
              </a:rPr>
              <a:t>ne slike koje se brzo smjenjuju kao </a:t>
            </a:r>
            <a:r>
              <a:rPr lang="hr-HR" sz="4400" dirty="0" smtClean="0">
                <a:solidFill>
                  <a:schemeClr val="bg1"/>
                </a:solidFill>
              </a:rPr>
              <a:t>pokret.</a:t>
            </a:r>
            <a:endParaRPr lang="hr-HR" sz="4400" dirty="0" smtClean="0">
              <a:solidFill>
                <a:schemeClr val="bg1"/>
              </a:solidFill>
            </a:endParaRPr>
          </a:p>
          <a:p>
            <a:r>
              <a:rPr lang="hr-HR" sz="4400" dirty="0" smtClean="0">
                <a:solidFill>
                  <a:schemeClr val="bg1"/>
                </a:solidFill>
              </a:rPr>
              <a:t>Današnja brzina snimanja i projekcije iznosi 24 sli</a:t>
            </a:r>
            <a:r>
              <a:rPr lang="hr-HR" dirty="0" smtClean="0">
                <a:solidFill>
                  <a:schemeClr val="bg1"/>
                </a:solidFill>
              </a:rPr>
              <a:t>č</a:t>
            </a:r>
            <a:r>
              <a:rPr lang="hr-HR" sz="4400" dirty="0" smtClean="0">
                <a:solidFill>
                  <a:schemeClr val="bg1"/>
                </a:solidFill>
              </a:rPr>
              <a:t>ice u sekundi.</a:t>
            </a:r>
            <a:endParaRPr lang="hr-HR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Autofit/>
          </a:bodyPr>
          <a:lstStyle/>
          <a:p>
            <a:pPr marL="1371600" indent="-1371600"/>
            <a:r>
              <a:rPr lang="hr-HR" sz="8000" dirty="0" smtClean="0">
                <a:solidFill>
                  <a:schemeClr val="bg1"/>
                </a:solidFill>
                <a:latin typeface="+mn-lt"/>
              </a:rPr>
              <a:t>Filmski rodovi </a:t>
            </a:r>
            <a:endParaRPr lang="hr-HR" sz="8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5257800"/>
          </a:xfrm>
        </p:spPr>
        <p:txBody>
          <a:bodyPr>
            <a:noAutofit/>
          </a:bodyPr>
          <a:lstStyle/>
          <a:p>
            <a:endParaRPr lang="hr-HR" sz="4400" dirty="0" smtClean="0">
              <a:solidFill>
                <a:schemeClr val="bg1"/>
              </a:solidFill>
            </a:endParaRPr>
          </a:p>
          <a:p>
            <a:r>
              <a:rPr lang="hr-HR" sz="4400" dirty="0" smtClean="0">
                <a:solidFill>
                  <a:schemeClr val="bg1"/>
                </a:solidFill>
              </a:rPr>
              <a:t>Postoji tri temeljna filmska roda:</a:t>
            </a:r>
          </a:p>
          <a:p>
            <a:pPr>
              <a:buNone/>
            </a:pPr>
            <a:r>
              <a:rPr lang="hr-HR" sz="4400" dirty="0" smtClean="0">
                <a:solidFill>
                  <a:schemeClr val="bg1"/>
                </a:solidFill>
              </a:rPr>
              <a:t>                       a)Animirani film</a:t>
            </a:r>
          </a:p>
          <a:p>
            <a:pPr>
              <a:buNone/>
            </a:pPr>
            <a:r>
              <a:rPr lang="hr-HR" sz="4400" dirty="0">
                <a:solidFill>
                  <a:schemeClr val="bg1"/>
                </a:solidFill>
              </a:rPr>
              <a:t> </a:t>
            </a:r>
            <a:r>
              <a:rPr lang="hr-HR" sz="4400" dirty="0" smtClean="0">
                <a:solidFill>
                  <a:schemeClr val="bg1"/>
                </a:solidFill>
              </a:rPr>
              <a:t>                      b)Dokumentarni film</a:t>
            </a:r>
          </a:p>
          <a:p>
            <a:pPr>
              <a:buNone/>
            </a:pPr>
            <a:r>
              <a:rPr lang="hr-HR" sz="4400" dirty="0">
                <a:solidFill>
                  <a:schemeClr val="bg1"/>
                </a:solidFill>
              </a:rPr>
              <a:t> </a:t>
            </a:r>
            <a:r>
              <a:rPr lang="hr-HR" sz="4400" dirty="0" smtClean="0">
                <a:solidFill>
                  <a:schemeClr val="bg1"/>
                </a:solidFill>
              </a:rPr>
              <a:t>                      c)Igrani film</a:t>
            </a:r>
          </a:p>
          <a:p>
            <a:pPr>
              <a:buNone/>
            </a:pPr>
            <a:r>
              <a:rPr lang="hr-HR" sz="4400" dirty="0">
                <a:solidFill>
                  <a:schemeClr val="bg1"/>
                </a:solidFill>
              </a:rPr>
              <a:t>  </a:t>
            </a:r>
            <a:r>
              <a:rPr lang="hr-HR" sz="4400" dirty="0" smtClean="0">
                <a:solidFill>
                  <a:schemeClr val="bg1"/>
                </a:solidFill>
              </a:rPr>
              <a:t>                           </a:t>
            </a:r>
          </a:p>
          <a:p>
            <a:pPr>
              <a:buNone/>
            </a:pPr>
            <a:r>
              <a:rPr lang="hr-HR" sz="4400" dirty="0">
                <a:solidFill>
                  <a:schemeClr val="bg1"/>
                </a:solidFill>
              </a:rPr>
              <a:t> </a:t>
            </a:r>
            <a:r>
              <a:rPr lang="hr-HR" sz="4400" dirty="0" smtClean="0">
                <a:solidFill>
                  <a:schemeClr val="bg1"/>
                </a:solidFill>
              </a:rPr>
              <a:t>                                 </a:t>
            </a:r>
          </a:p>
          <a:p>
            <a:pPr>
              <a:buNone/>
            </a:pPr>
            <a:r>
              <a:rPr lang="hr-HR" sz="4400" dirty="0">
                <a:solidFill>
                  <a:schemeClr val="bg1"/>
                </a:solidFill>
              </a:rPr>
              <a:t> </a:t>
            </a:r>
            <a:r>
              <a:rPr lang="hr-HR" sz="4400" dirty="0" smtClean="0">
                <a:solidFill>
                  <a:schemeClr val="bg1"/>
                </a:solidFill>
              </a:rPr>
              <a:t> </a:t>
            </a:r>
            <a:endParaRPr lang="hr-HR" sz="4400" dirty="0">
              <a:solidFill>
                <a:schemeClr val="bg1"/>
              </a:solidFill>
            </a:endParaRPr>
          </a:p>
        </p:txBody>
      </p:sp>
      <p:pic>
        <p:nvPicPr>
          <p:cNvPr id="6" name="Slika 5" descr="images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224" y="3286124"/>
            <a:ext cx="2394542" cy="2190751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>
            <a:noAutofit/>
          </a:bodyPr>
          <a:lstStyle/>
          <a:p>
            <a:r>
              <a:rPr lang="hr-HR" sz="8000" dirty="0" smtClean="0">
                <a:solidFill>
                  <a:schemeClr val="bg1"/>
                </a:solidFill>
                <a:latin typeface="+mn-lt"/>
              </a:rPr>
              <a:t>1</a:t>
            </a:r>
            <a:r>
              <a:rPr lang="hr-HR" sz="8000" dirty="0" smtClean="0">
                <a:solidFill>
                  <a:schemeClr val="bg1"/>
                </a:solidFill>
                <a:latin typeface="+mn-lt"/>
              </a:rPr>
              <a:t>. Animirani </a:t>
            </a:r>
            <a:r>
              <a:rPr lang="hr-HR" sz="8000" dirty="0" smtClean="0">
                <a:solidFill>
                  <a:schemeClr val="bg1"/>
                </a:solidFill>
                <a:latin typeface="+mn-lt"/>
              </a:rPr>
              <a:t>film</a:t>
            </a:r>
            <a:r>
              <a:rPr lang="hr-HR" sz="8000" dirty="0" smtClean="0"/>
              <a:t> </a:t>
            </a:r>
            <a:endParaRPr lang="hr-HR" sz="8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4400" dirty="0" smtClean="0">
                <a:solidFill>
                  <a:schemeClr val="bg1"/>
                </a:solidFill>
              </a:rPr>
              <a:t>Animirani film je film u kojem se prikaz pokreta ostvaruje animacijom.</a:t>
            </a:r>
          </a:p>
          <a:p>
            <a:r>
              <a:rPr lang="hr-HR" sz="4400" dirty="0" smtClean="0">
                <a:solidFill>
                  <a:schemeClr val="bg1"/>
                </a:solidFill>
              </a:rPr>
              <a:t>Pojedina</a:t>
            </a:r>
            <a:r>
              <a:rPr lang="hr-HR" dirty="0" smtClean="0">
                <a:solidFill>
                  <a:schemeClr val="bg1"/>
                </a:solidFill>
              </a:rPr>
              <a:t>č</a:t>
            </a:r>
            <a:r>
              <a:rPr lang="hr-HR" sz="4400" dirty="0" smtClean="0">
                <a:solidFill>
                  <a:schemeClr val="bg1"/>
                </a:solidFill>
              </a:rPr>
              <a:t>no snimanje niza nacrtanih likova i prizora</a:t>
            </a:r>
            <a:r>
              <a:rPr lang="hr-HR" sz="4400" dirty="0" smtClean="0">
                <a:solidFill>
                  <a:schemeClr val="bg1"/>
                </a:solidFill>
              </a:rPr>
              <a:t>, predmeta </a:t>
            </a:r>
            <a:r>
              <a:rPr lang="hr-HR" sz="4400" dirty="0" smtClean="0">
                <a:solidFill>
                  <a:schemeClr val="bg1"/>
                </a:solidFill>
              </a:rPr>
              <a:t>i likova od </a:t>
            </a:r>
            <a:r>
              <a:rPr lang="hr-HR" sz="4400" dirty="0" smtClean="0">
                <a:solidFill>
                  <a:schemeClr val="bg1"/>
                </a:solidFill>
              </a:rPr>
              <a:t>r</a:t>
            </a:r>
            <a:r>
              <a:rPr lang="hr-HR" sz="4400" dirty="0" smtClean="0">
                <a:solidFill>
                  <a:schemeClr val="bg1"/>
                </a:solidFill>
              </a:rPr>
              <a:t>azli</a:t>
            </a:r>
            <a:r>
              <a:rPr lang="hr-HR" dirty="0" smtClean="0">
                <a:solidFill>
                  <a:schemeClr val="bg1"/>
                </a:solidFill>
              </a:rPr>
              <a:t>č</a:t>
            </a:r>
            <a:r>
              <a:rPr lang="hr-HR" sz="4400" dirty="0" smtClean="0">
                <a:solidFill>
                  <a:schemeClr val="bg1"/>
                </a:solidFill>
              </a:rPr>
              <a:t>itih </a:t>
            </a:r>
            <a:r>
              <a:rPr lang="hr-HR" sz="4400" dirty="0" smtClean="0">
                <a:solidFill>
                  <a:schemeClr val="bg1"/>
                </a:solidFill>
              </a:rPr>
              <a:t>vrsta materijala(papir</a:t>
            </a:r>
            <a:r>
              <a:rPr lang="hr-HR" sz="4400" dirty="0" smtClean="0">
                <a:solidFill>
                  <a:schemeClr val="bg1"/>
                </a:solidFill>
              </a:rPr>
              <a:t>, glina, plastelin </a:t>
            </a:r>
            <a:r>
              <a:rPr lang="hr-HR" sz="4400" dirty="0" smtClean="0">
                <a:solidFill>
                  <a:schemeClr val="bg1"/>
                </a:solidFill>
              </a:rPr>
              <a:t>i plastika) te lutaka.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Autofit/>
          </a:bodyPr>
          <a:lstStyle/>
          <a:p>
            <a:r>
              <a:rPr lang="hr-HR" sz="8000" dirty="0" smtClean="0">
                <a:solidFill>
                  <a:schemeClr val="bg1"/>
                </a:solidFill>
                <a:latin typeface="+mn-lt"/>
              </a:rPr>
              <a:t>2</a:t>
            </a:r>
            <a:r>
              <a:rPr lang="hr-HR" sz="8000" dirty="0" smtClean="0">
                <a:solidFill>
                  <a:schemeClr val="bg1"/>
                </a:solidFill>
                <a:latin typeface="+mn-lt"/>
              </a:rPr>
              <a:t>. Dokumentarni </a:t>
            </a:r>
            <a:r>
              <a:rPr lang="hr-HR" sz="8000" dirty="0" smtClean="0">
                <a:solidFill>
                  <a:schemeClr val="bg1"/>
                </a:solidFill>
                <a:latin typeface="+mn-lt"/>
              </a:rPr>
              <a:t>film</a:t>
            </a:r>
            <a:endParaRPr lang="hr-HR" sz="8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4400" dirty="0" smtClean="0">
                <a:solidFill>
                  <a:schemeClr val="bg1"/>
                </a:solidFill>
              </a:rPr>
              <a:t>Dokumentarni film je vrsta filma utemeljeno na stvarnom </a:t>
            </a:r>
            <a:r>
              <a:rPr lang="hr-HR" dirty="0" smtClean="0">
                <a:solidFill>
                  <a:schemeClr val="bg1"/>
                </a:solidFill>
              </a:rPr>
              <a:t>ž</a:t>
            </a:r>
            <a:r>
              <a:rPr lang="hr-HR" sz="4400" dirty="0" smtClean="0">
                <a:solidFill>
                  <a:schemeClr val="bg1"/>
                </a:solidFill>
              </a:rPr>
              <a:t>ivotu pa takvi filmovi prikazuju stvarne ljude</a:t>
            </a:r>
            <a:r>
              <a:rPr lang="hr-HR" sz="4400" dirty="0" smtClean="0">
                <a:solidFill>
                  <a:schemeClr val="bg1"/>
                </a:solidFill>
              </a:rPr>
              <a:t>, zbivanja </a:t>
            </a:r>
            <a:r>
              <a:rPr lang="hr-HR" sz="4400" dirty="0" smtClean="0">
                <a:solidFill>
                  <a:schemeClr val="bg1"/>
                </a:solidFill>
              </a:rPr>
              <a:t>i krajolike koji zbog </a:t>
            </a:r>
            <a:r>
              <a:rPr lang="hr-HR" sz="4400" dirty="0" err="1" smtClean="0">
                <a:solidFill>
                  <a:schemeClr val="bg1"/>
                </a:solidFill>
              </a:rPr>
              <a:t>ne</a:t>
            </a:r>
            <a:r>
              <a:rPr lang="hr-HR" sz="2800" dirty="0" err="1" smtClean="0">
                <a:solidFill>
                  <a:schemeClr val="bg1"/>
                </a:solidFill>
              </a:rPr>
              <a:t>ć</a:t>
            </a:r>
            <a:r>
              <a:rPr lang="hr-HR" sz="4400" dirty="0" err="1" smtClean="0">
                <a:solidFill>
                  <a:schemeClr val="bg1"/>
                </a:solidFill>
              </a:rPr>
              <a:t>ega</a:t>
            </a:r>
            <a:r>
              <a:rPr lang="hr-HR" sz="4400" dirty="0" smtClean="0">
                <a:solidFill>
                  <a:schemeClr val="bg1"/>
                </a:solidFill>
              </a:rPr>
              <a:t> </a:t>
            </a:r>
            <a:r>
              <a:rPr lang="hr-HR" sz="4400" dirty="0" smtClean="0">
                <a:solidFill>
                  <a:schemeClr val="bg1"/>
                </a:solidFill>
              </a:rPr>
              <a:t>zaokupljaju pozornost redatelja  i gledatelja. </a:t>
            </a:r>
            <a:endParaRPr lang="hr-HR" sz="4400" dirty="0">
              <a:solidFill>
                <a:schemeClr val="bg1"/>
              </a:solidFill>
            </a:endParaRPr>
          </a:p>
        </p:txBody>
      </p:sp>
      <p:pic>
        <p:nvPicPr>
          <p:cNvPr id="4" name="Slika 3" descr="costaconcordiaafp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664248">
            <a:off x="5502943" y="4585537"/>
            <a:ext cx="3001919" cy="2002881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>
            <a:noAutofit/>
          </a:bodyPr>
          <a:lstStyle/>
          <a:p>
            <a:r>
              <a:rPr lang="hr-HR" sz="8000" dirty="0" smtClean="0">
                <a:solidFill>
                  <a:schemeClr val="bg1"/>
                </a:solidFill>
                <a:latin typeface="+mn-lt"/>
              </a:rPr>
              <a:t>3</a:t>
            </a:r>
            <a:r>
              <a:rPr lang="hr-HR" sz="8000" dirty="0" smtClean="0">
                <a:solidFill>
                  <a:schemeClr val="bg1"/>
                </a:solidFill>
                <a:latin typeface="+mn-lt"/>
              </a:rPr>
              <a:t>. Igrani </a:t>
            </a:r>
            <a:r>
              <a:rPr lang="hr-HR" sz="8000" dirty="0" smtClean="0">
                <a:solidFill>
                  <a:schemeClr val="bg1"/>
                </a:solidFill>
                <a:latin typeface="+mn-lt"/>
              </a:rPr>
              <a:t>film</a:t>
            </a:r>
            <a:endParaRPr lang="hr-HR" sz="8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4400" dirty="0" smtClean="0">
                <a:solidFill>
                  <a:schemeClr val="bg1"/>
                </a:solidFill>
              </a:rPr>
              <a:t>Igrani film prikazuje svjetove iz mašte</a:t>
            </a:r>
            <a:r>
              <a:rPr lang="hr-HR" sz="4400" dirty="0" smtClean="0">
                <a:solidFill>
                  <a:schemeClr val="bg1"/>
                </a:solidFill>
              </a:rPr>
              <a:t>: likove, doga</a:t>
            </a:r>
            <a:r>
              <a:rPr lang="hr-HR" dirty="0" smtClean="0">
                <a:solidFill>
                  <a:schemeClr val="bg1"/>
                </a:solidFill>
              </a:rPr>
              <a:t>đ</a:t>
            </a:r>
            <a:r>
              <a:rPr lang="hr-HR" sz="4400" dirty="0" smtClean="0">
                <a:solidFill>
                  <a:schemeClr val="bg1"/>
                </a:solidFill>
              </a:rPr>
              <a:t>aje </a:t>
            </a:r>
            <a:r>
              <a:rPr lang="hr-HR" sz="4400" dirty="0" smtClean="0">
                <a:solidFill>
                  <a:schemeClr val="bg1"/>
                </a:solidFill>
              </a:rPr>
              <a:t>i ugo</a:t>
            </a:r>
            <a:r>
              <a:rPr lang="hr-HR" dirty="0" smtClean="0">
                <a:solidFill>
                  <a:schemeClr val="bg1"/>
                </a:solidFill>
              </a:rPr>
              <a:t>đ</a:t>
            </a:r>
            <a:r>
              <a:rPr lang="hr-HR" sz="4400" dirty="0" smtClean="0">
                <a:solidFill>
                  <a:schemeClr val="bg1"/>
                </a:solidFill>
              </a:rPr>
              <a:t>aje koji su plod kreativne mašte scenarista i redatelja filma.</a:t>
            </a:r>
            <a:endParaRPr lang="hr-HR" dirty="0">
              <a:solidFill>
                <a:schemeClr val="bg1"/>
              </a:solidFill>
            </a:endParaRPr>
          </a:p>
        </p:txBody>
      </p:sp>
      <p:pic>
        <p:nvPicPr>
          <p:cNvPr id="5" name="Slika 4" descr="vlak u snijeg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9058" y="4143380"/>
            <a:ext cx="1785950" cy="2530096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4282" y="642918"/>
            <a:ext cx="8229600" cy="1143000"/>
          </a:xfrm>
        </p:spPr>
        <p:txBody>
          <a:bodyPr>
            <a:noAutofit/>
          </a:bodyPr>
          <a:lstStyle/>
          <a:p>
            <a:r>
              <a:rPr lang="hr-HR" sz="8000" dirty="0" smtClean="0">
                <a:solidFill>
                  <a:schemeClr val="bg1"/>
                </a:solidFill>
                <a:latin typeface="+mn-lt"/>
              </a:rPr>
              <a:t>Filmske vrste</a:t>
            </a:r>
            <a:endParaRPr lang="hr-HR" sz="8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hr-HR" sz="4400" dirty="0" smtClean="0">
              <a:solidFill>
                <a:schemeClr val="bg1"/>
              </a:solidFill>
            </a:endParaRPr>
          </a:p>
          <a:p>
            <a:r>
              <a:rPr lang="hr-HR" sz="4400" dirty="0" smtClean="0">
                <a:solidFill>
                  <a:schemeClr val="bg1"/>
                </a:solidFill>
              </a:rPr>
              <a:t>Kriminalisti</a:t>
            </a:r>
            <a:r>
              <a:rPr lang="hr-HR" dirty="0" smtClean="0">
                <a:solidFill>
                  <a:schemeClr val="bg1"/>
                </a:solidFill>
              </a:rPr>
              <a:t>č</a:t>
            </a:r>
            <a:r>
              <a:rPr lang="hr-HR" sz="4400" dirty="0" smtClean="0">
                <a:solidFill>
                  <a:schemeClr val="bg1"/>
                </a:solidFill>
              </a:rPr>
              <a:t>ki film</a:t>
            </a:r>
            <a:r>
              <a:rPr lang="hr-HR" sz="4400" dirty="0" smtClean="0">
                <a:solidFill>
                  <a:schemeClr val="bg1"/>
                </a:solidFill>
              </a:rPr>
              <a:t>, komedije, akcije, </a:t>
            </a:r>
            <a:r>
              <a:rPr lang="hr-HR" sz="4400" dirty="0" err="1" smtClean="0">
                <a:solidFill>
                  <a:schemeClr val="bg1"/>
                </a:solidFill>
              </a:rPr>
              <a:t>horor</a:t>
            </a:r>
            <a:r>
              <a:rPr lang="hr-HR" sz="4400" dirty="0" smtClean="0">
                <a:solidFill>
                  <a:schemeClr val="bg1"/>
                </a:solidFill>
              </a:rPr>
              <a:t>, </a:t>
            </a:r>
            <a:r>
              <a:rPr lang="hr-HR" sz="4400" dirty="0" err="1" smtClean="0">
                <a:solidFill>
                  <a:schemeClr val="bg1"/>
                </a:solidFill>
              </a:rPr>
              <a:t>thriller</a:t>
            </a:r>
            <a:r>
              <a:rPr lang="hr-HR" sz="4400" dirty="0" smtClean="0">
                <a:solidFill>
                  <a:schemeClr val="bg1"/>
                </a:solidFill>
              </a:rPr>
              <a:t>, znanstveno-fantasti</a:t>
            </a:r>
            <a:r>
              <a:rPr lang="hr-HR" dirty="0" smtClean="0">
                <a:solidFill>
                  <a:schemeClr val="bg1"/>
                </a:solidFill>
              </a:rPr>
              <a:t>č</a:t>
            </a:r>
            <a:r>
              <a:rPr lang="hr-HR" sz="4400" dirty="0" smtClean="0">
                <a:solidFill>
                  <a:schemeClr val="bg1"/>
                </a:solidFill>
              </a:rPr>
              <a:t>ni </a:t>
            </a:r>
            <a:r>
              <a:rPr lang="hr-HR" sz="4400" dirty="0" smtClean="0">
                <a:solidFill>
                  <a:schemeClr val="bg1"/>
                </a:solidFill>
              </a:rPr>
              <a:t>i vestern.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rilagođeno 1">
      <a:majorFont>
        <a:latin typeface="Calibri"/>
        <a:ea typeface=""/>
        <a:cs typeface=""/>
      </a:majorFont>
      <a:minorFont>
        <a:latin typeface="Chille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358</Words>
  <Application>Microsoft Office PowerPoint</Application>
  <PresentationFormat>On-screen Show (4:3)</PresentationFormat>
  <Paragraphs>62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tema</vt:lpstr>
      <vt:lpstr>Film</vt:lpstr>
      <vt:lpstr>Što je film?</vt:lpstr>
      <vt:lpstr>Prvi filmovi</vt:lpstr>
      <vt:lpstr>Početci filma</vt:lpstr>
      <vt:lpstr>Filmski rodovi </vt:lpstr>
      <vt:lpstr>1. Animirani film </vt:lpstr>
      <vt:lpstr>2. Dokumentarni film</vt:lpstr>
      <vt:lpstr>3. Igrani film</vt:lpstr>
      <vt:lpstr>Filmske vrste</vt:lpstr>
      <vt:lpstr>Vrste filma prema njegovoj složenosti</vt:lpstr>
      <vt:lpstr>1. Prema namjeni film se dijeli na:</vt:lpstr>
      <vt:lpstr>2. Prema uporabi zvuka film se dijeli na:</vt:lpstr>
      <vt:lpstr>3. Prema boji film se dijeli na:</vt:lpstr>
      <vt:lpstr>4. Prema trajanju film se dijeli na:</vt:lpstr>
      <vt:lpstr>5. Prema srodnosti s drugim umjetnostima film se dijeli na:</vt:lpstr>
      <vt:lpstr>The end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Informatika6</dc:creator>
  <cp:lastModifiedBy>Informatika</cp:lastModifiedBy>
  <cp:revision>16</cp:revision>
  <dcterms:created xsi:type="dcterms:W3CDTF">2012-05-24T11:34:01Z</dcterms:created>
  <dcterms:modified xsi:type="dcterms:W3CDTF">2012-05-31T07:17:26Z</dcterms:modified>
</cp:coreProperties>
</file>