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03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3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5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68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14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07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94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226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82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21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92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08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9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79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77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3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BE9F-A082-4E52-8A2D-C975B7996CD8}" type="datetimeFigureOut">
              <a:rPr lang="hr-HR" smtClean="0"/>
              <a:pPr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2D0460-201F-44B6-9B9D-56A5474A9FF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16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ovihrvatske.hr/parks" TargetMode="External"/><Relationship Id="rId2" Type="http://schemas.openxmlformats.org/officeDocument/2006/relationships/hyperlink" Target="http://www.zastita-prirode.hr/eng/Protected-Nature/Protected-Areas/Nature-park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otected_areas_of_Croat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63138" y="584888"/>
            <a:ext cx="4234706" cy="1690386"/>
          </a:xfrm>
        </p:spPr>
        <p:txBody>
          <a:bodyPr/>
          <a:lstStyle/>
          <a:p>
            <a:pPr algn="l"/>
            <a:r>
              <a:rPr lang="hr-HR" dirty="0" smtClean="0"/>
              <a:t>Nature </a:t>
            </a:r>
            <a:r>
              <a:rPr lang="hr-HR" dirty="0" err="1" smtClean="0"/>
              <a:t>Parks</a:t>
            </a:r>
            <a:r>
              <a:rPr lang="hr-HR" dirty="0" smtClean="0"/>
              <a:t> Croatia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1737" y="2106703"/>
            <a:ext cx="8345386" cy="2028691"/>
          </a:xfrm>
        </p:spPr>
        <p:txBody>
          <a:bodyPr>
            <a:normAutofit lnSpcReduction="10000"/>
          </a:bodyPr>
          <a:lstStyle/>
          <a:p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Made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: Ivana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Lepen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, 6th grade </a:t>
            </a:r>
          </a:p>
          <a:p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Osnovna škola Vladimira Nazora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Pribislavec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, Croatia</a:t>
            </a:r>
          </a:p>
          <a:p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May 2016</a:t>
            </a:r>
          </a:p>
          <a:p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eTwining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green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</a:rPr>
              <a:t>environment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? 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49" y="3067540"/>
            <a:ext cx="4260815" cy="31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1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626076"/>
            <a:ext cx="4926684" cy="887506"/>
          </a:xfrm>
        </p:spPr>
        <p:txBody>
          <a:bodyPr/>
          <a:lstStyle/>
          <a:p>
            <a:r>
              <a:rPr lang="hr-HR" dirty="0" smtClean="0"/>
              <a:t>Vransko jezero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43456" y="1806023"/>
            <a:ext cx="7711074" cy="1221996"/>
          </a:xfrm>
        </p:spPr>
        <p:txBody>
          <a:bodyPr>
            <a:noAutofit/>
          </a:bodyPr>
          <a:lstStyle/>
          <a:p>
            <a:pPr algn="l"/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Vransko jezero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Dalmatia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largest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lake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Croatia.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designated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nature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park,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kind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protected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Croatia.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located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Zadar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County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Šibenik-Knin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County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towns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municipalities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Benkovac, Pirovac, 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Pakoštane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Stankovci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Tisno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8" y="3320460"/>
            <a:ext cx="5247960" cy="30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3375681" cy="1210962"/>
          </a:xfrm>
        </p:spPr>
        <p:txBody>
          <a:bodyPr/>
          <a:lstStyle/>
          <a:p>
            <a:r>
              <a:rPr lang="hr-HR" dirty="0"/>
              <a:t>	</a:t>
            </a:r>
            <a:r>
              <a:rPr lang="hr-HR" dirty="0" smtClean="0"/>
              <a:t>Učka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77335" y="1702689"/>
            <a:ext cx="8596668" cy="1570962"/>
          </a:xfrm>
        </p:spPr>
        <p:txBody>
          <a:bodyPr>
            <a:normAutofit/>
          </a:bodyPr>
          <a:lstStyle/>
          <a:p>
            <a:r>
              <a:rPr lang="en-US" dirty="0"/>
              <a:t>The </a:t>
            </a:r>
            <a:r>
              <a:rPr lang="en-US" dirty="0" err="1"/>
              <a:t>Učka</a:t>
            </a:r>
            <a:r>
              <a:rPr lang="en-US" dirty="0"/>
              <a:t> is a mountain </a:t>
            </a:r>
            <a:r>
              <a:rPr lang="en-US" dirty="0" smtClean="0"/>
              <a:t>range </a:t>
            </a:r>
            <a:r>
              <a:rPr lang="en-US" dirty="0"/>
              <a:t>that rises behind </a:t>
            </a:r>
            <a:r>
              <a:rPr lang="en-US" dirty="0" err="1"/>
              <a:t>Opatija</a:t>
            </a:r>
            <a:r>
              <a:rPr lang="en-US" dirty="0"/>
              <a:t> </a:t>
            </a:r>
            <a:r>
              <a:rPr lang="en-US" dirty="0" err="1"/>
              <a:t>riviera</a:t>
            </a:r>
            <a:r>
              <a:rPr lang="en-US" dirty="0"/>
              <a:t>, on the Istrian peninsula, in northwestern Croatia. It forms a single morphological unit together with the </a:t>
            </a:r>
            <a:r>
              <a:rPr lang="en-US" dirty="0" err="1" smtClean="0"/>
              <a:t>Ćićarija</a:t>
            </a:r>
            <a:r>
              <a:rPr lang="hr-HR" dirty="0" smtClean="0"/>
              <a:t> </a:t>
            </a:r>
            <a:r>
              <a:rPr lang="en-US" dirty="0" smtClean="0"/>
              <a:t>range </a:t>
            </a:r>
            <a:r>
              <a:rPr lang="en-US" dirty="0"/>
              <a:t>which stretches from the Bay of Trieste to Rijeka.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43" y="3146854"/>
            <a:ext cx="4530811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28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095" y="799071"/>
            <a:ext cx="8329968" cy="1070919"/>
          </a:xfrm>
        </p:spPr>
        <p:txBody>
          <a:bodyPr/>
          <a:lstStyle/>
          <a:p>
            <a:r>
              <a:rPr lang="hr-HR" dirty="0" smtClean="0"/>
              <a:t>Samoborsko gorje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65095" y="2075936"/>
            <a:ext cx="8596668" cy="1507523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dirty="0" err="1"/>
              <a:t>Žumberak</a:t>
            </a:r>
            <a:r>
              <a:rPr lang="en-US" dirty="0"/>
              <a:t> </a:t>
            </a:r>
            <a:r>
              <a:rPr lang="en-US" dirty="0" smtClean="0"/>
              <a:t>Mountain </a:t>
            </a:r>
            <a:r>
              <a:rPr lang="en-US" dirty="0"/>
              <a:t>is a range of hills and mountains in northwestern Croatia and southeastern Slovenia, extending from the southwest to the northeast between the Krka and the </a:t>
            </a:r>
            <a:r>
              <a:rPr lang="en-US" dirty="0" err="1"/>
              <a:t>Kupa</a:t>
            </a:r>
            <a:r>
              <a:rPr lang="en-US" dirty="0"/>
              <a:t>. It covers an area of 430 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hr-HR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95" y="3789405"/>
            <a:ext cx="3790951" cy="27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8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51005"/>
          </a:xfrm>
        </p:spPr>
        <p:txBody>
          <a:bodyPr/>
          <a:lstStyle/>
          <a:p>
            <a:r>
              <a:rPr lang="hr-HR" dirty="0" smtClean="0"/>
              <a:t>Lastovsko </a:t>
            </a:r>
            <a:r>
              <a:rPr lang="hr-HR" dirty="0"/>
              <a:t>o</a:t>
            </a:r>
            <a:r>
              <a:rPr lang="hr-HR" dirty="0" smtClean="0"/>
              <a:t>točje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82575" y="1810811"/>
            <a:ext cx="8596668" cy="185516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Lastovsko</a:t>
            </a:r>
            <a:r>
              <a:rPr lang="en-US" dirty="0"/>
              <a:t> </a:t>
            </a:r>
            <a:r>
              <a:rPr lang="en-US" dirty="0" err="1"/>
              <a:t>otočje</a:t>
            </a:r>
            <a:r>
              <a:rPr lang="en-US" dirty="0"/>
              <a:t> (</a:t>
            </a:r>
            <a:r>
              <a:rPr lang="en-US" dirty="0" err="1"/>
              <a:t>Lastovo</a:t>
            </a:r>
            <a:r>
              <a:rPr lang="en-US" dirty="0"/>
              <a:t> archipelago) belongs to the outer group of islands in south Dalmatia and includes the island of </a:t>
            </a:r>
            <a:r>
              <a:rPr lang="en-US" dirty="0" err="1"/>
              <a:t>Lastovo</a:t>
            </a:r>
            <a:r>
              <a:rPr lang="en-US" dirty="0"/>
              <a:t> with </a:t>
            </a:r>
            <a:r>
              <a:rPr lang="en-US" dirty="0" err="1"/>
              <a:t>neighbouring</a:t>
            </a:r>
            <a:r>
              <a:rPr lang="en-US" dirty="0"/>
              <a:t> islands, island groups </a:t>
            </a:r>
            <a:r>
              <a:rPr lang="en-US" dirty="0" err="1"/>
              <a:t>Lastovnjaci</a:t>
            </a:r>
            <a:r>
              <a:rPr lang="en-US" dirty="0"/>
              <a:t> and </a:t>
            </a:r>
            <a:r>
              <a:rPr lang="en-US" dirty="0" err="1"/>
              <a:t>Vrhovnjaci</a:t>
            </a:r>
            <a:r>
              <a:rPr lang="en-US" dirty="0"/>
              <a:t> and island </a:t>
            </a:r>
            <a:r>
              <a:rPr lang="en-US" dirty="0" err="1"/>
              <a:t>Sušac</a:t>
            </a:r>
            <a:r>
              <a:rPr lang="en-US" dirty="0"/>
              <a:t>, consisting of the total of 44 islands, islets and reefs. </a:t>
            </a:r>
          </a:p>
          <a:p>
            <a:r>
              <a:rPr lang="en-US" dirty="0"/>
              <a:t>It is distinguished by special inland flora and fauna features as well as by its wealth and diversity of marine flora and fauna and exceptional landscape beauty.</a:t>
            </a:r>
          </a:p>
        </p:txBody>
      </p:sp>
      <p:pic>
        <p:nvPicPr>
          <p:cNvPr id="1026" name="Picture 2" descr="http://tz-lastovo.hr/wp-content/uploads/2014/10/iz-med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827462"/>
            <a:ext cx="3984625" cy="26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3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Sources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www.zastita-prirode.hr/eng/Protected-Nature/Protected-Areas/Nature-parks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www.parkovihrvatske.hr/parks</a:t>
            </a:r>
            <a:endParaRPr lang="hr-HR" dirty="0" smtClean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en.wikipedia.org/wiki/Protected_areas_of_Croatia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41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047" y="743808"/>
            <a:ext cx="8375477" cy="113822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The main </a:t>
            </a:r>
            <a:r>
              <a:rPr lang="en-US" sz="1800" b="1" dirty="0">
                <a:solidFill>
                  <a:schemeClr val="tx1"/>
                </a:solidFill>
              </a:rPr>
              <a:t>protected areas of Croatia</a:t>
            </a:r>
            <a:r>
              <a:rPr lang="en-US" sz="1800" dirty="0">
                <a:solidFill>
                  <a:schemeClr val="tx1"/>
                </a:solidFill>
              </a:rPr>
              <a:t> are national parks, nature parks and strict reserves. There are 444 </a:t>
            </a:r>
            <a:r>
              <a:rPr lang="en-US" sz="1800" dirty="0" err="1" smtClean="0">
                <a:solidFill>
                  <a:schemeClr val="tx1"/>
                </a:solidFill>
              </a:rPr>
              <a:t>protecte</a:t>
            </a:r>
            <a:r>
              <a:rPr lang="hr-HR" sz="1800" dirty="0" smtClean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 areas</a:t>
            </a:r>
            <a:r>
              <a:rPr lang="en-US" sz="1800" dirty="0">
                <a:solidFill>
                  <a:schemeClr val="tx1"/>
                </a:solidFill>
              </a:rPr>
              <a:t> of Croatia, encompassing 9% of the country. Those include 8 national parks in Croatia, 2 strict reserves and 11 nature </a:t>
            </a:r>
            <a:r>
              <a:rPr lang="en-US" sz="1800" dirty="0" smtClean="0">
                <a:solidFill>
                  <a:schemeClr val="tx1"/>
                </a:solidFill>
              </a:rPr>
              <a:t>parks</a:t>
            </a:r>
            <a:r>
              <a:rPr lang="hr-HR" sz="1800" dirty="0" smtClean="0">
                <a:solidFill>
                  <a:schemeClr val="tx1"/>
                </a:solidFill>
              </a:rPr>
              <a:t>.</a:t>
            </a: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66" y="1941516"/>
            <a:ext cx="5275734" cy="44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2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1518" y="823784"/>
            <a:ext cx="8596668" cy="1103871"/>
          </a:xfrm>
        </p:spPr>
        <p:txBody>
          <a:bodyPr/>
          <a:lstStyle/>
          <a:p>
            <a:r>
              <a:rPr lang="hr-HR" dirty="0" smtClean="0"/>
              <a:t>Biokovo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21" y="3058950"/>
            <a:ext cx="4481463" cy="298221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891518" y="16501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Nature Park was declared in 1981, with an area of 195.5 km2</a:t>
            </a:r>
            <a:r>
              <a:rPr lang="hr-HR" dirty="0" smtClean="0"/>
              <a:t>.</a:t>
            </a:r>
            <a:r>
              <a:rPr lang="en-US" dirty="0" smtClean="0"/>
              <a:t> The highest point of the park St George with 1762 meters above sea level is also the highest peak of the mountain slope and the third highest peak in Croatia.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811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hr-HR" dirty="0" smtClean="0"/>
              <a:t>Kopački rit</a:t>
            </a:r>
            <a:endParaRPr lang="hr-HR" dirty="0"/>
          </a:p>
        </p:txBody>
      </p:sp>
      <p:sp>
        <p:nvSpPr>
          <p:cNvPr id="3" name="AutoShape 2" descr="Slikovni rezultat za kopački r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3" y="3310984"/>
            <a:ext cx="3657599" cy="273966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41405" y="16757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Kopački</a:t>
            </a:r>
            <a:r>
              <a:rPr lang="en-US" dirty="0" smtClean="0"/>
              <a:t> </a:t>
            </a:r>
            <a:r>
              <a:rPr lang="hr-HR" dirty="0" smtClean="0"/>
              <a:t>r</a:t>
            </a:r>
            <a:r>
              <a:rPr lang="en-US" dirty="0" smtClean="0"/>
              <a:t>it is a nature park in eastern Croatia in municipalities of </a:t>
            </a:r>
            <a:r>
              <a:rPr lang="en-US" dirty="0" err="1" smtClean="0"/>
              <a:t>Bilje</a:t>
            </a:r>
            <a:r>
              <a:rPr lang="en-US" dirty="0" smtClean="0"/>
              <a:t> and </a:t>
            </a:r>
            <a:r>
              <a:rPr lang="en-US" dirty="0" err="1" smtClean="0"/>
              <a:t>Kneževi</a:t>
            </a:r>
            <a:r>
              <a:rPr lang="en-US" dirty="0" smtClean="0"/>
              <a:t> </a:t>
            </a:r>
            <a:r>
              <a:rPr lang="en-US" dirty="0" err="1" smtClean="0"/>
              <a:t>Vinogradi</a:t>
            </a:r>
            <a:r>
              <a:rPr lang="en-US" dirty="0" smtClean="0"/>
              <a:t>. It is located northwest of the confluence of the Drava and the Danube, situated at the border with Serbia.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97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100"/>
          </a:xfrm>
        </p:spPr>
        <p:txBody>
          <a:bodyPr/>
          <a:lstStyle/>
          <a:p>
            <a:r>
              <a:rPr lang="hr-HR" dirty="0" smtClean="0"/>
              <a:t>Lonjsko polje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46" y="3065848"/>
            <a:ext cx="4234249" cy="317568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823784" y="16013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Lonjsko</a:t>
            </a:r>
            <a:r>
              <a:rPr lang="en-US" dirty="0" smtClean="0"/>
              <a:t> </a:t>
            </a:r>
            <a:r>
              <a:rPr lang="hr-HR" dirty="0" smtClean="0"/>
              <a:t>p</a:t>
            </a:r>
            <a:r>
              <a:rPr lang="en-US" dirty="0" err="1" smtClean="0"/>
              <a:t>olje</a:t>
            </a:r>
            <a:r>
              <a:rPr lang="en-US" dirty="0" smtClean="0"/>
              <a:t> is the largest protected wetland in both Croatia and the entire Danube basin. It covers an area of 505.6 square </a:t>
            </a:r>
            <a:r>
              <a:rPr lang="en-US" dirty="0" err="1" smtClean="0"/>
              <a:t>kilometres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11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C 0.06902 -2.22222E-6 0.125 0.05602 0.125 0.125 C 0.125 0.19398 0.06902 0.25 -4.79167E-6 0.25 C -0.06901 0.25 -0.125 0.19398 -0.125 0.125 C -0.125 0.05602 -0.06901 -2.22222E-6 -4.79167E-6 -2.22222E-6 Z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635"/>
          </a:xfrm>
        </p:spPr>
        <p:txBody>
          <a:bodyPr/>
          <a:lstStyle/>
          <a:p>
            <a:r>
              <a:rPr lang="hr-HR" dirty="0" smtClean="0"/>
              <a:t>Medvednica</a:t>
            </a:r>
            <a:endParaRPr lang="hr-HR" dirty="0"/>
          </a:p>
        </p:txBody>
      </p:sp>
      <p:sp>
        <p:nvSpPr>
          <p:cNvPr id="3" name="AutoShape 4" descr="Slikovni rezultat za medved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33" y="2500883"/>
            <a:ext cx="4957069" cy="371301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677334" y="1330235"/>
            <a:ext cx="6917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sr-Latn-RS" dirty="0" err="1"/>
              <a:t>Medvednica</a:t>
            </a:r>
            <a:r>
              <a:rPr lang="sr-Latn-RS" altLang="sr-Latn-RS" dirty="0"/>
              <a:t> is a </a:t>
            </a:r>
            <a:r>
              <a:rPr lang="sr-Latn-RS" altLang="sr-Latn-RS" dirty="0" err="1"/>
              <a:t>mountain</a:t>
            </a:r>
            <a:r>
              <a:rPr lang="sr-Latn-RS" altLang="sr-Latn-RS" dirty="0"/>
              <a:t> in </a:t>
            </a:r>
            <a:r>
              <a:rPr lang="sr-Latn-RS" altLang="sr-Latn-RS" dirty="0" err="1"/>
              <a:t>central</a:t>
            </a:r>
            <a:r>
              <a:rPr lang="sr-Latn-RS" altLang="sr-Latn-RS" dirty="0"/>
              <a:t> </a:t>
            </a:r>
            <a:r>
              <a:rPr lang="sr-Latn-RS" altLang="sr-Latn-RS" dirty="0" err="1"/>
              <a:t>Croatia</a:t>
            </a:r>
            <a:r>
              <a:rPr lang="sr-Latn-RS" altLang="sr-Latn-RS" dirty="0"/>
              <a:t>, </a:t>
            </a:r>
            <a:r>
              <a:rPr lang="sr-Latn-RS" altLang="sr-Latn-RS" dirty="0" err="1"/>
              <a:t>just</a:t>
            </a:r>
            <a:r>
              <a:rPr lang="sr-Latn-RS" altLang="sr-Latn-RS" dirty="0"/>
              <a:t> </a:t>
            </a:r>
            <a:r>
              <a:rPr lang="sr-Latn-RS" altLang="sr-Latn-RS" dirty="0" err="1"/>
              <a:t>north</a:t>
            </a:r>
            <a:r>
              <a:rPr lang="sr-Latn-RS" altLang="sr-Latn-RS" dirty="0"/>
              <a:t> </a:t>
            </a:r>
            <a:r>
              <a:rPr lang="sr-Latn-RS" altLang="sr-Latn-RS" dirty="0" err="1"/>
              <a:t>of</a:t>
            </a:r>
            <a:r>
              <a:rPr lang="sr-Latn-RS" altLang="sr-Latn-RS" dirty="0"/>
              <a:t> Zagreb </a:t>
            </a:r>
            <a:r>
              <a:rPr lang="sr-Latn-RS" altLang="sr-Latn-RS" dirty="0" err="1"/>
              <a:t>and</a:t>
            </a:r>
            <a:r>
              <a:rPr lang="sr-Latn-RS" altLang="sr-Latn-RS" dirty="0"/>
              <a:t> </a:t>
            </a:r>
            <a:r>
              <a:rPr lang="sr-Latn-RS" altLang="sr-Latn-RS" dirty="0" err="1"/>
              <a:t>marking</a:t>
            </a:r>
            <a:r>
              <a:rPr lang="sr-Latn-RS" altLang="sr-Latn-RS" dirty="0"/>
              <a:t> </a:t>
            </a:r>
            <a:r>
              <a:rPr lang="sr-Latn-RS" altLang="sr-Latn-RS" dirty="0" err="1"/>
              <a:t>the</a:t>
            </a:r>
            <a:r>
              <a:rPr lang="sr-Latn-RS" altLang="sr-Latn-RS" dirty="0"/>
              <a:t> </a:t>
            </a:r>
            <a:r>
              <a:rPr lang="sr-Latn-RS" altLang="sr-Latn-RS" dirty="0" err="1"/>
              <a:t>southern</a:t>
            </a:r>
            <a:r>
              <a:rPr lang="sr-Latn-RS" altLang="sr-Latn-RS" dirty="0"/>
              <a:t> </a:t>
            </a:r>
            <a:r>
              <a:rPr lang="sr-Latn-RS" altLang="sr-Latn-RS" dirty="0" err="1"/>
              <a:t>border</a:t>
            </a:r>
            <a:r>
              <a:rPr lang="sr-Latn-RS" altLang="sr-Latn-RS" dirty="0"/>
              <a:t> </a:t>
            </a:r>
            <a:r>
              <a:rPr lang="sr-Latn-RS" altLang="sr-Latn-RS" dirty="0" err="1"/>
              <a:t>of</a:t>
            </a:r>
            <a:r>
              <a:rPr lang="sr-Latn-RS" altLang="sr-Latn-RS" dirty="0"/>
              <a:t> </a:t>
            </a:r>
            <a:r>
              <a:rPr lang="sr-Latn-RS" altLang="sr-Latn-RS" dirty="0" err="1"/>
              <a:t>the</a:t>
            </a:r>
            <a:r>
              <a:rPr lang="sr-Latn-RS" altLang="sr-Latn-RS" dirty="0"/>
              <a:t> </a:t>
            </a:r>
            <a:r>
              <a:rPr lang="sr-Latn-RS" altLang="sr-Latn-RS" dirty="0" err="1"/>
              <a:t>historic</a:t>
            </a:r>
            <a:r>
              <a:rPr lang="sr-Latn-RS" altLang="sr-Latn-RS" dirty="0"/>
              <a:t> region </a:t>
            </a:r>
            <a:r>
              <a:rPr lang="sr-Latn-RS" altLang="sr-Latn-RS" dirty="0" err="1"/>
              <a:t>of</a:t>
            </a:r>
            <a:r>
              <a:rPr lang="sr-Latn-RS" altLang="sr-Latn-RS" dirty="0"/>
              <a:t> Zagorje. </a:t>
            </a:r>
            <a:r>
              <a:rPr lang="sr-Latn-RS" altLang="sr-Latn-RS" dirty="0" err="1"/>
              <a:t>The</a:t>
            </a:r>
            <a:r>
              <a:rPr lang="sr-Latn-RS" altLang="sr-Latn-RS" dirty="0"/>
              <a:t> </a:t>
            </a:r>
            <a:r>
              <a:rPr lang="sr-Latn-RS" altLang="sr-Latn-RS" dirty="0" err="1"/>
              <a:t>highest</a:t>
            </a:r>
            <a:r>
              <a:rPr lang="sr-Latn-RS" altLang="sr-Latn-RS" dirty="0"/>
              <a:t> </a:t>
            </a:r>
            <a:r>
              <a:rPr lang="sr-Latn-RS" altLang="sr-Latn-RS" dirty="0" err="1"/>
              <a:t>peak</a:t>
            </a:r>
            <a:r>
              <a:rPr lang="sr-Latn-RS" altLang="sr-Latn-RS" dirty="0"/>
              <a:t>, at </a:t>
            </a:r>
            <a:r>
              <a:rPr lang="sr-Latn-RS" altLang="sr-Latn-RS" dirty="0" smtClean="0"/>
              <a:t>1.035 </a:t>
            </a:r>
            <a:r>
              <a:rPr lang="sr-Latn-RS" altLang="sr-Latn-RS" dirty="0" err="1"/>
              <a:t>metres</a:t>
            </a:r>
            <a:r>
              <a:rPr lang="sr-Latn-RS" altLang="sr-Latn-RS" dirty="0"/>
              <a:t> is Sljeme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311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5261" y="-560172"/>
            <a:ext cx="2587138" cy="2010031"/>
          </a:xfrm>
        </p:spPr>
        <p:txBody>
          <a:bodyPr/>
          <a:lstStyle/>
          <a:p>
            <a:r>
              <a:rPr lang="hr-HR" dirty="0" smtClean="0"/>
              <a:t>Papuk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02266" y="1587720"/>
            <a:ext cx="7979834" cy="1096899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Papuk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is the largest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mountain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 Slavonia region in eastern Croatia, near the city of 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Požega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It extends between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Bilogora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northwest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Krndija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to the east, and 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Ravna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and 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Psunj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to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southwest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59" y="3015821"/>
            <a:ext cx="4167186" cy="31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1964" y="378027"/>
            <a:ext cx="7766936" cy="1646302"/>
          </a:xfrm>
        </p:spPr>
        <p:txBody>
          <a:bodyPr/>
          <a:lstStyle/>
          <a:p>
            <a:r>
              <a:rPr lang="hr-HR" dirty="0" err="1" smtClean="0"/>
              <a:t>Telaščica</a:t>
            </a: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3414" y="2139653"/>
            <a:ext cx="7766936" cy="1096899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Telašćica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is a bay that is situated in the southeastern portion of the island of Dugi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Otok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Croatia in the Adriatic Sea. It is a designated nature park, full of wildlife and sea creatures.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34" y="3527853"/>
            <a:ext cx="3654854" cy="27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9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8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9140" y="387177"/>
            <a:ext cx="8596668" cy="833395"/>
          </a:xfrm>
        </p:spPr>
        <p:txBody>
          <a:bodyPr/>
          <a:lstStyle/>
          <a:p>
            <a:r>
              <a:rPr lang="hr-HR" dirty="0" smtClean="0"/>
              <a:t>Velebit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4513" y="1220572"/>
            <a:ext cx="8596668" cy="1570962"/>
          </a:xfrm>
        </p:spPr>
        <p:txBody>
          <a:bodyPr>
            <a:normAutofit/>
          </a:bodyPr>
          <a:lstStyle/>
          <a:p>
            <a:r>
              <a:rPr lang="en-US" dirty="0"/>
              <a:t>The Northern </a:t>
            </a:r>
            <a:r>
              <a:rPr lang="en-US" dirty="0" err="1"/>
              <a:t>Velebit</a:t>
            </a:r>
            <a:r>
              <a:rPr lang="en-US" dirty="0"/>
              <a:t> National </a:t>
            </a:r>
            <a:r>
              <a:rPr lang="en-US" dirty="0" smtClean="0"/>
              <a:t>Park </a:t>
            </a:r>
            <a:r>
              <a:rPr lang="en-US" dirty="0"/>
              <a:t>is a national park in Croatia that covers 109 km</a:t>
            </a:r>
            <a:r>
              <a:rPr lang="en-US" baseline="30000" dirty="0"/>
              <a:t>2</a:t>
            </a:r>
            <a:r>
              <a:rPr lang="en-US" dirty="0"/>
              <a:t> of the northern section of the </a:t>
            </a:r>
            <a:r>
              <a:rPr lang="en-US" dirty="0" err="1"/>
              <a:t>Velebit</a:t>
            </a:r>
            <a:r>
              <a:rPr lang="en-US" dirty="0"/>
              <a:t> mountain, the largest mountain in Croatia. Because of the abundant variety of this part of the </a:t>
            </a:r>
            <a:r>
              <a:rPr lang="en-US" dirty="0" err="1"/>
              <a:t>Velebit</a:t>
            </a:r>
            <a:r>
              <a:rPr lang="en-US" dirty="0"/>
              <a:t> range and its authenticity, the area was upgraded from its classification as a nature reserve to a national </a:t>
            </a:r>
            <a:r>
              <a:rPr lang="en-US" dirty="0" smtClean="0"/>
              <a:t>park</a:t>
            </a:r>
            <a:r>
              <a:rPr lang="en-US" dirty="0"/>
              <a:t> in 1999, and started work in September the same year.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29" y="3180086"/>
            <a:ext cx="4300151" cy="32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225</Words>
  <Application>Microsoft Office PowerPoint</Application>
  <PresentationFormat>Široki zaslon</PresentationFormat>
  <Paragraphs>34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Faseta</vt:lpstr>
      <vt:lpstr>Nature Parks Croatia</vt:lpstr>
      <vt:lpstr>The main protected areas of Croatia are national parks, nature parks and strict reserves. There are 444 protected areas of Croatia, encompassing 9% of the country. Those include 8 national parks in Croatia, 2 strict reserves and 11 nature parks.</vt:lpstr>
      <vt:lpstr>Biokovo</vt:lpstr>
      <vt:lpstr>Kopački rit</vt:lpstr>
      <vt:lpstr>Lonjsko polje</vt:lpstr>
      <vt:lpstr>Medvednica</vt:lpstr>
      <vt:lpstr>Papuk</vt:lpstr>
      <vt:lpstr>Telaščica  </vt:lpstr>
      <vt:lpstr>Velebit</vt:lpstr>
      <vt:lpstr>Vransko jezero</vt:lpstr>
      <vt:lpstr> Učka</vt:lpstr>
      <vt:lpstr>Samoborsko gorje</vt:lpstr>
      <vt:lpstr>Lastovsko otočje</vt:lpstr>
      <vt:lpstr>Sources: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Parks</dc:title>
  <dc:creator>ucenik</dc:creator>
  <cp:lastModifiedBy>II. OŠ ČAKOVEC</cp:lastModifiedBy>
  <cp:revision>41</cp:revision>
  <dcterms:created xsi:type="dcterms:W3CDTF">2016-05-17T13:34:08Z</dcterms:created>
  <dcterms:modified xsi:type="dcterms:W3CDTF">2016-05-31T09:28:55Z</dcterms:modified>
</cp:coreProperties>
</file>